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0" r:id="rId3"/>
    <p:sldId id="272" r:id="rId4"/>
    <p:sldId id="273" r:id="rId5"/>
    <p:sldId id="274" r:id="rId6"/>
    <p:sldId id="268" r:id="rId7"/>
    <p:sldId id="276" r:id="rId8"/>
    <p:sldId id="275" r:id="rId9"/>
    <p:sldId id="277" r:id="rId10"/>
    <p:sldId id="280" r:id="rId11"/>
    <p:sldId id="278" r:id="rId12"/>
    <p:sldId id="291" r:id="rId13"/>
    <p:sldId id="279" r:id="rId14"/>
    <p:sldId id="282" r:id="rId15"/>
    <p:sldId id="281" r:id="rId16"/>
    <p:sldId id="283" r:id="rId17"/>
    <p:sldId id="284" r:id="rId18"/>
    <p:sldId id="285" r:id="rId19"/>
    <p:sldId id="286" r:id="rId20"/>
    <p:sldId id="287" r:id="rId21"/>
    <p:sldId id="301" r:id="rId22"/>
    <p:sldId id="300" r:id="rId23"/>
    <p:sldId id="302" r:id="rId24"/>
    <p:sldId id="299" r:id="rId25"/>
    <p:sldId id="298" r:id="rId26"/>
    <p:sldId id="296" r:id="rId27"/>
    <p:sldId id="297" r:id="rId28"/>
    <p:sldId id="258" r:id="rId29"/>
    <p:sldId id="260" r:id="rId30"/>
    <p:sldId id="292" r:id="rId31"/>
    <p:sldId id="293" r:id="rId32"/>
    <p:sldId id="294" r:id="rId33"/>
    <p:sldId id="295" r:id="rId34"/>
    <p:sldId id="257" r:id="rId35"/>
    <p:sldId id="259" r:id="rId36"/>
    <p:sldId id="261" r:id="rId37"/>
    <p:sldId id="262" r:id="rId38"/>
    <p:sldId id="264" r:id="rId39"/>
    <p:sldId id="266" r:id="rId40"/>
    <p:sldId id="263" r:id="rId41"/>
    <p:sldId id="265" r:id="rId42"/>
    <p:sldId id="303" r:id="rId43"/>
    <p:sldId id="290" r:id="rId44"/>
    <p:sldId id="289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420" autoAdjust="0"/>
    <p:restoredTop sz="94660"/>
  </p:normalViewPr>
  <p:slideViewPr>
    <p:cSldViewPr>
      <p:cViewPr varScale="1">
        <p:scale>
          <a:sx n="106" d="100"/>
          <a:sy n="106" d="100"/>
        </p:scale>
        <p:origin x="-17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8CAE-75BF-4BFA-946B-C91E11256BA1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C9B3-1768-44CC-AA8F-2DF2AE09C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8CAE-75BF-4BFA-946B-C91E11256BA1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C9B3-1768-44CC-AA8F-2DF2AE09C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8CAE-75BF-4BFA-946B-C91E11256BA1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C9B3-1768-44CC-AA8F-2DF2AE09C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8CAE-75BF-4BFA-946B-C91E11256BA1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C9B3-1768-44CC-AA8F-2DF2AE09C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8CAE-75BF-4BFA-946B-C91E11256BA1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C9B3-1768-44CC-AA8F-2DF2AE09C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8CAE-75BF-4BFA-946B-C91E11256BA1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C9B3-1768-44CC-AA8F-2DF2AE09C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8CAE-75BF-4BFA-946B-C91E11256BA1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C9B3-1768-44CC-AA8F-2DF2AE09C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8CAE-75BF-4BFA-946B-C91E11256BA1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C9B3-1768-44CC-AA8F-2DF2AE09C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8CAE-75BF-4BFA-946B-C91E11256BA1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C9B3-1768-44CC-AA8F-2DF2AE09C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8CAE-75BF-4BFA-946B-C91E11256BA1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C9B3-1768-44CC-AA8F-2DF2AE09C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8CAE-75BF-4BFA-946B-C91E11256BA1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C9B3-1768-44CC-AA8F-2DF2AE09C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B8CAE-75BF-4BFA-946B-C91E11256BA1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7C9B3-1768-44CC-AA8F-2DF2AE09C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fizrazvitie.ru/podvig-naroda-1961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yavarda.ru/maltsev.html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avarda.ru/r.php?https://cmvvs.ru/" TargetMode="Externa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285852" y="1214422"/>
            <a:ext cx="6552727" cy="442342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ческ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Арка 5"/>
          <p:cNvSpPr/>
          <p:nvPr/>
        </p:nvSpPr>
        <p:spPr>
          <a:xfrm>
            <a:off x="2939075" y="3334547"/>
            <a:ext cx="3332423" cy="1242716"/>
          </a:xfrm>
          <a:prstGeom prst="blockArc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Выгнутая вверх стрелка 36"/>
          <p:cNvSpPr/>
          <p:nvPr/>
        </p:nvSpPr>
        <p:spPr>
          <a:xfrm>
            <a:off x="2343777" y="4243294"/>
            <a:ext cx="4523010" cy="296763"/>
          </a:xfrm>
          <a:prstGeom prst="curved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Месяц 37"/>
          <p:cNvSpPr/>
          <p:nvPr/>
        </p:nvSpPr>
        <p:spPr>
          <a:xfrm rot="3391572">
            <a:off x="2368522" y="1294589"/>
            <a:ext cx="370033" cy="1764788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82621" y="5948781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2176" y="2670405"/>
            <a:ext cx="69795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9844779">
            <a:off x="-213846" y="292822"/>
            <a:ext cx="26372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Мыслим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14414" y="1285860"/>
            <a:ext cx="6914072" cy="2985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3600" b="1" i="1" cap="small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600" b="1" i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Проект: </a:t>
            </a:r>
          </a:p>
          <a:p>
            <a:pPr algn="ctr"/>
            <a:r>
              <a:rPr lang="ru-RU" sz="4000" b="1" i="1" cap="sm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«Тихие и громкие </a:t>
            </a:r>
            <a:endParaRPr lang="ru-RU" sz="4000" b="1" i="1" cap="small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i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шаги </a:t>
            </a:r>
            <a:r>
              <a:rPr lang="ru-RU" sz="4000" b="1" i="1" cap="sm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человека и времени»</a:t>
            </a:r>
            <a:r>
              <a:rPr lang="ru-RU" sz="4000" b="1" i="1" cap="small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4000" dirty="0" smtClean="0"/>
          </a:p>
          <a:p>
            <a:pPr lvl="0" algn="ctr"/>
            <a:endParaRPr lang="ru-RU" sz="3600" b="1" i="1" cap="small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2024684">
            <a:off x="6155482" y="458821"/>
            <a:ext cx="3447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Разумом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Прямоугольник 20"/>
          <p:cNvSpPr/>
          <p:nvPr/>
        </p:nvSpPr>
        <p:spPr>
          <a:xfrm rot="2088805">
            <a:off x="73986" y="5527205"/>
            <a:ext cx="1818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Century Schoolbook"/>
              </a:rPr>
              <a:t>Умом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9841475">
            <a:off x="6997673" y="5841905"/>
            <a:ext cx="2314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Сердцем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462">
            <a:off x="5676653" y="2889260"/>
            <a:ext cx="4019790" cy="382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2077">
            <a:off x="6735755" y="4077355"/>
            <a:ext cx="1603368" cy="174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357422" y="3857628"/>
            <a:ext cx="41471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Выполнинила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старший воспитатель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№258,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магистр педагогики </a:t>
            </a:r>
          </a:p>
          <a:p>
            <a:pPr algn="ctr"/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Старынина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Ольга Викторовна </a:t>
            </a:r>
            <a:endParaRPr lang="ru-RU" i="1" dirty="0"/>
          </a:p>
        </p:txBody>
      </p:sp>
    </p:spTree>
    <p:extLst>
      <p:ext uri="{BB962C8B-B14F-4D97-AF65-F5344CB8AC3E}">
        <p14:creationId xmlns="" xmlns:p14="http://schemas.microsoft.com/office/powerpoint/2010/main" val="337901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34433" cy="6475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560">
            <a:off x="2102076" y="682027"/>
            <a:ext cx="4754563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43306" y="2857496"/>
            <a:ext cx="1390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ГЕРОЙ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5143512"/>
            <a:ext cx="6500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елающий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возможным преодоление трудностей на пути служения Людям </a:t>
            </a:r>
            <a:endParaRPr lang="ru-RU" sz="2000" b="1" dirty="0"/>
          </a:p>
        </p:txBody>
      </p:sp>
      <p:sp>
        <p:nvSpPr>
          <p:cNvPr id="5" name="Стрелка вниз 4"/>
          <p:cNvSpPr/>
          <p:nvPr/>
        </p:nvSpPr>
        <p:spPr>
          <a:xfrm rot="7675751">
            <a:off x="3081772" y="1643810"/>
            <a:ext cx="610790" cy="5047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5714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Мужествен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бесстрашен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571480"/>
            <a:ext cx="3460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Храбрый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доблестный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500098" y="307181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амоотверженный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86512" y="3071810"/>
            <a:ext cx="2519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лагородный</a:t>
            </a:r>
            <a:endParaRPr lang="ru-RU" sz="2400" b="1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4071934" y="4429132"/>
            <a:ext cx="610790" cy="5047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6200000">
            <a:off x="5590569" y="3124811"/>
            <a:ext cx="610790" cy="5047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5400000">
            <a:off x="2661610" y="3053374"/>
            <a:ext cx="610790" cy="5047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3063716">
            <a:off x="5305535" y="1705719"/>
            <a:ext cx="610790" cy="5047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1714488"/>
            <a:ext cx="61436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и Кем Воспитывается Герой?</a:t>
            </a:r>
            <a:endParaRPr lang="ru-RU" sz="6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44291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ПРОБЛЕМА: процесс воспитания родителями не осознается (не принимается)!!!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Воспитание в семье это процесс непрерывный и неосознанный, как дыхание, именно в семье закладываются первые кирпичики нравственного фундамента личности его творческого начала, патриотического стержня, с определением направления вектора формирования сознания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«Настоящего Человека – Героя Нашего Времени»,</a:t>
            </a:r>
            <a:r>
              <a:rPr lang="ru-RU" dirty="0" smtClean="0">
                <a:solidFill>
                  <a:srgbClr val="002060"/>
                </a:solidFill>
              </a:rPr>
              <a:t> созданием условий как благодатной почвы для становлении в Народе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Общества Героев – Духа, Поступка, Идеи.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4578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143248"/>
            <a:ext cx="4419591" cy="3314694"/>
          </a:xfrm>
          <a:prstGeom prst="rect">
            <a:avLst/>
          </a:prstGeom>
          <a:noFill/>
        </p:spPr>
      </p:pic>
      <p:pic>
        <p:nvPicPr>
          <p:cNvPr id="24580" name="Picture 4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52"/>
            <a:ext cx="3905278" cy="2928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93467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</a:rPr>
              <a:t>«Главный смысл и цель семейной жизни — воспитание детей. Главная школа воспитания детей — это взаимоотношения мужа и жены, отца и матери» В.А.Сухомлинский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9" y="116633"/>
            <a:ext cx="3456384" cy="273630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959" y="116633"/>
            <a:ext cx="2747814" cy="358869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61" y="4149079"/>
            <a:ext cx="3252258" cy="266429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" y="3301588"/>
            <a:ext cx="2892702" cy="351178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ыгнутая вверх стрелка 3"/>
          <p:cNvSpPr/>
          <p:nvPr/>
        </p:nvSpPr>
        <p:spPr>
          <a:xfrm>
            <a:off x="2627784" y="1484785"/>
            <a:ext cx="4248472" cy="1368152"/>
          </a:xfrm>
          <a:prstGeom prst="curvedDown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 rot="5400000">
            <a:off x="4086612" y="2838366"/>
            <a:ext cx="1032998" cy="4201349"/>
          </a:xfrm>
          <a:prstGeom prst="curvedLeft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285728"/>
            <a:ext cx="2508310" cy="936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Семейный круг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86064" y="6044998"/>
            <a:ext cx="4827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ответственности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45931" y="5455540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за </a:t>
            </a:r>
            <a:r>
              <a:rPr lang="ru-RU" dirty="0">
                <a:solidFill>
                  <a:srgbClr val="002060"/>
                </a:solidFill>
              </a:rPr>
              <a:t>будущее государства перед своей матерью и </a:t>
            </a:r>
            <a:r>
              <a:rPr lang="ru-RU" dirty="0" smtClean="0">
                <a:solidFill>
                  <a:srgbClr val="002060"/>
                </a:solidFill>
              </a:rPr>
              <a:t>отцом круг</a:t>
            </a:r>
            <a:r>
              <a:rPr lang="ru-RU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346" y="94364"/>
            <a:ext cx="3437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жена-мать отвечает за детей перед мужем-отцом;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02959" y="1124744"/>
            <a:ext cx="14373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муж-отец отвечает за свою жену и за всю семью перед государством;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60" y="2417403"/>
            <a:ext cx="3343499" cy="2367306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90931" y="2417403"/>
            <a:ext cx="351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государство отвечает за своего мужа-отца семейства перед детьми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09547" y="4872815"/>
            <a:ext cx="1656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дети отвечают </a:t>
            </a:r>
          </a:p>
        </p:txBody>
      </p:sp>
    </p:spTree>
    <p:extLst>
      <p:ext uri="{BB962C8B-B14F-4D97-AF65-F5344CB8AC3E}">
        <p14:creationId xmlns="" xmlns:p14="http://schemas.microsoft.com/office/powerpoint/2010/main" val="360428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60032" y="0"/>
            <a:ext cx="4283968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ЧЕЛОВЕК КУЛЬТУРЫ-</a:t>
            </a:r>
          </a:p>
          <a:p>
            <a:pPr algn="ctr"/>
            <a:r>
              <a:rPr lang="ru-RU" sz="2400" i="1" dirty="0" smtClean="0">
                <a:solidFill>
                  <a:srgbClr val="002060"/>
                </a:solidFill>
              </a:rPr>
              <a:t>Это </a:t>
            </a:r>
            <a:r>
              <a:rPr lang="ru-RU" sz="2400" b="1" i="1" dirty="0" smtClean="0">
                <a:solidFill>
                  <a:srgbClr val="002060"/>
                </a:solidFill>
              </a:rPr>
              <a:t>свободная личность</a:t>
            </a:r>
            <a:r>
              <a:rPr lang="ru-RU" sz="2400" i="1" dirty="0" smtClean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ru-RU" sz="2400" i="1" dirty="0" smtClean="0">
                <a:solidFill>
                  <a:srgbClr val="002060"/>
                </a:solidFill>
              </a:rPr>
              <a:t>способная к самоопределению в мире культуры, с высоким самосознанием, развитым чувством собственного достоинства и чести, самоуважением, самодисциплиной, независимым суждением, с уважением к мнению других людей, способный к ориентации в мире духовных ценностей и в ситуациях окружающей жизни </a:t>
            </a:r>
            <a:r>
              <a:rPr lang="ru-RU" sz="2400" i="1" u="sng" dirty="0" smtClean="0">
                <a:solidFill>
                  <a:srgbClr val="002060"/>
                </a:solidFill>
              </a:rPr>
              <a:t>умеющий принимать решения и нести ответственность за свои поступки.</a:t>
            </a:r>
            <a:endParaRPr lang="ru-RU" sz="2400" i="1" u="sng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687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48" y="6486483"/>
            <a:ext cx="46703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 smtClean="0">
                <a:solidFill>
                  <a:schemeClr val="bg1"/>
                </a:solidFill>
              </a:rPr>
              <a:t>Корзухин</a:t>
            </a:r>
            <a:r>
              <a:rPr lang="ru-RU" sz="1600" b="1" dirty="0" smtClean="0">
                <a:solidFill>
                  <a:schemeClr val="bg1"/>
                </a:solidFill>
              </a:rPr>
              <a:t> Алексей Иванович «Крестьянские дети»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795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6" y="0"/>
            <a:ext cx="8928992" cy="19888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Движущей силой </a:t>
            </a:r>
            <a:r>
              <a:rPr lang="ru-RU" sz="2400" b="1" dirty="0" smtClean="0">
                <a:solidFill>
                  <a:srgbClr val="C00000"/>
                </a:solidFill>
              </a:rPr>
              <a:t>культуры </a:t>
            </a:r>
            <a:r>
              <a:rPr lang="ru-RU" sz="2400" b="1" dirty="0">
                <a:solidFill>
                  <a:srgbClr val="C00000"/>
                </a:solidFill>
              </a:rPr>
              <a:t>является творческая деятельность людей</a:t>
            </a:r>
            <a:r>
              <a:rPr lang="ru-RU" sz="2000" dirty="0">
                <a:solidFill>
                  <a:srgbClr val="C00000"/>
                </a:solidFill>
              </a:rPr>
              <a:t>. </a:t>
            </a:r>
            <a:endParaRPr lang="ru-RU" sz="2000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В </a:t>
            </a:r>
            <a:r>
              <a:rPr lang="ru-RU" sz="2000" dirty="0">
                <a:solidFill>
                  <a:srgbClr val="C00000"/>
                </a:solidFill>
              </a:rPr>
              <a:t>социокультурном измерении человек является основной творческой и созидательной силой. Всё общественное богатство - материальное, социальное, духовное, - основано на человеческом труде, имеющем творческий смысл.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16218" y="4797153"/>
            <a:ext cx="2249811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988840"/>
            <a:ext cx="3168352" cy="27363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Творчество есть одно из самых активных состояний и проявлений человеческой свободы, и является результатом игры духовных сил человека. Оно выступает источником труда, сознания, культуры.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40154" y="1988840"/>
            <a:ext cx="3096344" cy="27363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 процессе творчества каждый человек осуществляет творение мира, материальной и духовной культуры человечества. Уникальность каждой личности проявляется в её способности к творческой деятельности.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6309320"/>
            <a:ext cx="9144000" cy="5355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Ценность и значимость всякого общества заключается в людях, осуществляющих творческую деятельность.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0" y="4725150"/>
            <a:ext cx="2619375" cy="15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78" y="234888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8" y="4646344"/>
            <a:ext cx="277177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988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6" y="0"/>
            <a:ext cx="70912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74276" y="5805264"/>
            <a:ext cx="40796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Александр Маковский «Юная художница» 1890 г.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0"/>
            <a:ext cx="3133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1885" y="0"/>
            <a:ext cx="1621557" cy="6858000"/>
          </a:xfrm>
          <a:prstGeom prst="rect">
            <a:avLst/>
          </a:prstGeom>
          <a:solidFill>
            <a:srgbClr val="F9E3F9"/>
          </a:solidFill>
          <a:ln>
            <a:solidFill>
              <a:srgbClr val="F9E3F9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От того как </a:t>
            </a:r>
            <a:r>
              <a:rPr lang="ru-RU" dirty="0" smtClean="0">
                <a:solidFill>
                  <a:srgbClr val="002060"/>
                </a:solidFill>
              </a:rPr>
              <a:t>М</a:t>
            </a:r>
            <a:r>
              <a:rPr lang="en-US" dirty="0" smtClean="0">
                <a:solidFill>
                  <a:srgbClr val="002060"/>
                </a:solidFill>
              </a:rPr>
              <a:t>i</a:t>
            </a:r>
            <a:r>
              <a:rPr lang="ru-RU" dirty="0" smtClean="0">
                <a:solidFill>
                  <a:srgbClr val="002060"/>
                </a:solidFill>
              </a:rPr>
              <a:t>р </a:t>
            </a:r>
            <a:r>
              <a:rPr lang="ru-RU" dirty="0">
                <a:solidFill>
                  <a:srgbClr val="002060"/>
                </a:solidFill>
              </a:rPr>
              <a:t>примет и встретит нового представителя человечества, как откроет свои тайны, чем наполнит душу и как отзовется в ребенке, во многом зависит прочность фундамента его будущей жизни, соответствие и созвучность высокому </a:t>
            </a:r>
            <a:r>
              <a:rPr lang="ru-RU" dirty="0" smtClean="0">
                <a:solidFill>
                  <a:srgbClr val="002060"/>
                </a:solidFill>
              </a:rPr>
              <a:t>званию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6113041"/>
            <a:ext cx="4390603" cy="744959"/>
          </a:xfrm>
          <a:prstGeom prst="rect">
            <a:avLst/>
          </a:prstGeom>
          <a:solidFill>
            <a:srgbClr val="F9E3F9"/>
          </a:solidFill>
          <a:ln>
            <a:solidFill>
              <a:srgbClr val="F9E3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«Я-Человек</a:t>
            </a:r>
            <a:r>
              <a:rPr lang="ru-RU" sz="2000" b="1" dirty="0" smtClean="0">
                <a:solidFill>
                  <a:srgbClr val="002060"/>
                </a:solidFill>
              </a:rPr>
              <a:t>»    «</a:t>
            </a:r>
            <a:r>
              <a:rPr lang="ru-RU" sz="2000" b="1" dirty="0">
                <a:solidFill>
                  <a:srgbClr val="002060"/>
                </a:solidFill>
              </a:rPr>
              <a:t>Я-Человек-Творец</a:t>
            </a:r>
            <a:r>
              <a:rPr lang="ru-RU" sz="2000" b="1" dirty="0" smtClean="0">
                <a:solidFill>
                  <a:srgbClr val="002060"/>
                </a:solidFill>
              </a:rPr>
              <a:t>» </a:t>
            </a: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 «Я-Человек-Культуры»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470362" y="6221220"/>
            <a:ext cx="298620" cy="176200"/>
          </a:xfrm>
          <a:prstGeom prst="rightArrow">
            <a:avLst/>
          </a:prstGeom>
          <a:solidFill>
            <a:srgbClr val="F9E3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619672" y="404664"/>
            <a:ext cx="4390603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619672" y="404664"/>
            <a:ext cx="0" cy="570837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619672" y="6113041"/>
            <a:ext cx="4390603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010275" y="0"/>
            <a:ext cx="0" cy="68580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010275" y="0"/>
            <a:ext cx="313372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010275" y="6858000"/>
            <a:ext cx="3133725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9144000" y="0"/>
            <a:ext cx="0" cy="68580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2903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517232"/>
            <a:ext cx="9036496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3191"/>
            <a:ext cx="3851920" cy="298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851920" cy="305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1"/>
            <a:ext cx="4002168" cy="304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04219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002060"/>
                </a:solidFill>
              </a:rPr>
              <a:t>Человек-творец это тот, кто творит себя, дом, семью, ремесло, страну и новый мир в целом. После себя он оставляет действительно новый мир, новую жизнь и, в зависимости от масштаба своей личности, его новый мир может быть очень большим, и даже планетарным.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22545" y="4221088"/>
            <a:ext cx="129614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002060"/>
                </a:solidFill>
              </a:rPr>
              <a:t>В сути каждого изначально заложено творческое начало, это лежит в основе личности. И вот этому творческому началу нужно дать возможность реализоваться. </a:t>
            </a: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689" y="3873190"/>
            <a:ext cx="3995936" cy="298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8034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2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Проблема воспитания ЧЕЛОВЕКА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8312" y="5324002"/>
            <a:ext cx="3886330" cy="11768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Позиции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«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ПАРТНЁР –ПАРТНЁР»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4" y="634624"/>
            <a:ext cx="8696316" cy="12019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Культурный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цивилизационный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кризис: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разрушение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системы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ценностей;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*утрата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духовной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опоры;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Антропологический кризис человека</a:t>
            </a:r>
          </a:p>
          <a:p>
            <a:pPr lvl="0"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75302" y="5311999"/>
            <a:ext cx="3253694" cy="11646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9E3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«Голоса Ребёнка»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3" y="2722000"/>
            <a:ext cx="2435998" cy="195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13" y="2399860"/>
            <a:ext cx="3218283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516216" y="4725144"/>
            <a:ext cx="1928794" cy="313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Детство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ади Детства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4268" y="4764877"/>
            <a:ext cx="2286016" cy="467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Взаимоотношения - Сотрудничества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4" descr="думающий ребенок клипарт PNG и картинки пнг | рисунок Векторы и PSD |  Бесплатная загрузка на Pngtre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5476" y="4052678"/>
            <a:ext cx="969053" cy="96249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80418" y="866242"/>
            <a:ext cx="720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16542" y="5318554"/>
            <a:ext cx="1656184" cy="1164606"/>
          </a:xfrm>
          <a:prstGeom prst="rect">
            <a:avLst/>
          </a:prstGeom>
          <a:solidFill>
            <a:srgbClr val="F9E3F9"/>
          </a:solidFill>
          <a:ln>
            <a:solidFill>
              <a:srgbClr val="F9E3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Субъектности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ребенка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2533416"/>
            <a:ext cx="432048" cy="2645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11952" y="2273887"/>
            <a:ext cx="432048" cy="2490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356056" y="4942667"/>
            <a:ext cx="2456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Собственная позиция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100008" y="5312007"/>
            <a:ext cx="8828988" cy="1"/>
          </a:xfrm>
          <a:prstGeom prst="line">
            <a:avLst/>
          </a:prstGeom>
          <a:ln w="762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00198" y="6500835"/>
            <a:ext cx="8747378" cy="0"/>
          </a:xfrm>
          <a:prstGeom prst="line">
            <a:avLst/>
          </a:prstGeom>
          <a:ln w="762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42890" y="5333664"/>
            <a:ext cx="0" cy="1167179"/>
          </a:xfrm>
          <a:prstGeom prst="line">
            <a:avLst/>
          </a:prstGeom>
          <a:ln w="762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911790" y="5348325"/>
            <a:ext cx="0" cy="1173297"/>
          </a:xfrm>
          <a:prstGeom prst="line">
            <a:avLst/>
          </a:prstGeom>
          <a:ln w="762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81614" y="5598284"/>
            <a:ext cx="720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32071" y="5285019"/>
            <a:ext cx="2571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Непринятие педагогом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3105931" y="5495675"/>
            <a:ext cx="390482" cy="2052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531311" y="5495667"/>
            <a:ext cx="0" cy="1835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851909" y="5551651"/>
            <a:ext cx="360040" cy="1689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78" y="1916832"/>
            <a:ext cx="3186818" cy="2075172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Стрелка вправо 22"/>
          <p:cNvSpPr/>
          <p:nvPr/>
        </p:nvSpPr>
        <p:spPr>
          <a:xfrm rot="2545674">
            <a:off x="2185160" y="1817013"/>
            <a:ext cx="789001" cy="696889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843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507206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Важную роль в воспитании чадушек, становлении и осознании им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Мiра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Себя как Творца является формирование у него Мировоззрения.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Основной способ осознания себя и мира, своего места в нем - это творческое самовыражение,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выражения себя, открывая в себе Вселенную (Мир куда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вселен-Я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чтобы поделиться этим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богатством со всеми. Поэтому важно организовать воспитательный процесс в соответствии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логикой становления образов мира, соотнесенных с развитием собственных образов личности,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где начальной ступенью выступают 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языки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природы, культуры, преемственности.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Природа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говорит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ребенком языком - стихий, растений, животных;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культура голосами - легенд, мифов, сказки, архитектуры, предметов быта,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одежды; преемственность голосами образов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Героев Творцов Прошлого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сила духа которых, выражена в устремленности к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Любви, Добру, Красоте, Благородству, Правде, Свободе и Творению Жизни по их Законам,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где главным является следовать традициям, и нести эту ответственность за сбережение и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приумножение своей культуры, помня ее истоки.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214290"/>
            <a:ext cx="3804624" cy="311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Picture backgroun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714752"/>
            <a:ext cx="3929058" cy="255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avatars.mds.yandex.net/i?id=e99391747f49322ff116714b1ea572a96f1b4a7c-7085252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144000" cy="48577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КОСМОС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86454"/>
            <a:ext cx="9144000" cy="928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ЕДИНЫЙ СОВЕРШЕННЫЙ 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714488"/>
            <a:ext cx="72152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АЛЛЕЯ КОСМОНАВТОВ в МОСКВЕ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Каму установлен самый большой памятник?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002518" cy="6403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icture background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786873" cy="642941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14480" y="6072206"/>
            <a:ext cx="5357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АЛЛЕЯ КОСМОНАВТОВ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 descr="https://www.gmik.ru/wp-content/uploads/2021/04/kartina-370x3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4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6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28" name="Picture 8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617897" cy="6256507"/>
          </a:xfrm>
          <a:prstGeom prst="rect">
            <a:avLst/>
          </a:prstGeom>
          <a:noFill/>
        </p:spPr>
      </p:pic>
      <p:pic>
        <p:nvPicPr>
          <p:cNvPr id="54276" name="Picture 4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14290"/>
            <a:ext cx="4126394" cy="614366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429396"/>
            <a:ext cx="9144000" cy="428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КОНСТАНТИН ЭДУАРДОВИЧ ЦИАЛКОВСКИЙ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285728"/>
            <a:ext cx="33575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1857-1935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0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kmii.ru/storage/upload/Expositions/96/gallery_images/zh-45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29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929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Любимов В.П. К.Э. Циолковский. 2 треть XX в. </a:t>
            </a:r>
            <a:r>
              <a:rPr lang="ru-RU" sz="1400" b="1" dirty="0" smtClean="0">
                <a:solidFill>
                  <a:schemeClr val="bg1"/>
                </a:solidFill>
              </a:rPr>
              <a:t>Холст, масло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0"/>
            <a:ext cx="421481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Жизнь Героя ради достижения высоких общественных и 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нравственных целей, утверждающий Величие Человека, его Духовную Силу и Благородство,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 неотделим от Возвышенного. «Великие люди, каким бы образом мы о них ни толковали, 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всегда составляют крайне полезное общество. Даже при самом поверхностном отношении к 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Великому Человеку мы все-таки кое-что выигрываем от соприкосновения с ним. Он – Источник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Жизненного Света, близость которого всегда действует на человека благодетельно и приятно. 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- Свет, Озаряющий М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Освещающий Тьму М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наполняющий пустоту;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Природное Светило, сияющее, как Дар Неба; источник природной, оригинальной прозорливости,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мужества и героического благородства, распространяющий всюду свои лучи, 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сиянии которых всякая душа чувствует себя хорошо. Как бы там ни было, вы не станете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роптать на то, что решились поблуждать некоторое время вблизи этого источника»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8306382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86776" y="0"/>
            <a:ext cx="85722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547668" y="1281394"/>
            <a:ext cx="5828019" cy="410630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новому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Арка 5"/>
          <p:cNvSpPr/>
          <p:nvPr/>
        </p:nvSpPr>
        <p:spPr>
          <a:xfrm>
            <a:off x="2939075" y="3334547"/>
            <a:ext cx="3332423" cy="1242716"/>
          </a:xfrm>
          <a:prstGeom prst="blockArc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Выгнутая вверх стрелка 36"/>
          <p:cNvSpPr/>
          <p:nvPr/>
        </p:nvSpPr>
        <p:spPr>
          <a:xfrm>
            <a:off x="2343777" y="4243294"/>
            <a:ext cx="4523010" cy="296763"/>
          </a:xfrm>
          <a:prstGeom prst="curved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Месяц 37"/>
          <p:cNvSpPr/>
          <p:nvPr/>
        </p:nvSpPr>
        <p:spPr>
          <a:xfrm rot="3391572">
            <a:off x="2368522" y="1294589"/>
            <a:ext cx="370033" cy="1764788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82621" y="5948781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9844779">
            <a:off x="-213846" y="292822"/>
            <a:ext cx="26372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Мыслим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2024684">
            <a:off x="6155482" y="458821"/>
            <a:ext cx="3447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Разумом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Прямоугольник 20"/>
          <p:cNvSpPr/>
          <p:nvPr/>
        </p:nvSpPr>
        <p:spPr>
          <a:xfrm rot="2088805">
            <a:off x="73986" y="5527205"/>
            <a:ext cx="1818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Century Schoolbook"/>
              </a:rPr>
              <a:t>Умом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9841475">
            <a:off x="6997673" y="5841905"/>
            <a:ext cx="2314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Сердцем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16297" y="582566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ФОП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 и ФГОС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54190" y="1304783"/>
            <a:ext cx="52149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МИССИЯ: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«ВОСПИТАНИЕ РЕБЁНКА КАК: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ЧЕЛОВЕКА КУЛЬТУРЫ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ГЕРОЯ ТВОРЦА-ЗАЩИТНИКА РОДИНЫ И ОТЕЧЕСТВА»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92" y="2807601"/>
            <a:ext cx="4394523" cy="425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404" y="4036109"/>
            <a:ext cx="187166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0035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215370" cy="6161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143380"/>
            <a:ext cx="9144000" cy="271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Снимок сделан в родной деревне Гагарина </a:t>
            </a:r>
            <a:r>
              <a:rPr lang="ru-RU" sz="1400" dirty="0" err="1" smtClean="0">
                <a:solidFill>
                  <a:srgbClr val="002060"/>
                </a:solidFill>
              </a:rPr>
              <a:t>Клушино</a:t>
            </a:r>
            <a:r>
              <a:rPr lang="ru-RU" sz="1400" dirty="0" smtClean="0">
                <a:solidFill>
                  <a:srgbClr val="002060"/>
                </a:solidFill>
              </a:rPr>
              <a:t> в Смоленской области в 1938 году. В этой же деревне семья пережила оккупацию. Немцы выселили многодетную семью из их дома в землянку, что была неподалеку. У Юрия было два брата и сестра.  На этом кадре маленький Юра как раз в окружении братьев — младшего Бориса (в центре), старшего Валентина и сестры Зои.  Младший Борис в будущем чуть не погиб от рук фашистов. Один из немцев, занявших дом Гагариных, желая поиздеваться над маленьким мальчиком, подвесил его на дерево на шарфе. Юрий вовремя увидел задыхающегося Бориса и позвал взрослых. Ребенка спасли.  Старшего брата и сестру будущего космонавта немцы угнали на работу в Германию, но по дороге каждому из них удалось сбежать. Валентин сделал это ночью, воспользовавшись тем, что его конвоир уснул. Юноша прихватил с собой и его винтовку. Спустя несколько дней он перешел линию фронта и присоединился к Красной армии.  Сестре Зое тоже удалось сбежать. Она вышла к своим и осталась в кавалеристской части смотреть за лошадьми — пригодилась ее работа на деревенской ферме. И старший брат, и старшая сестра вернулись домой после Победы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51202" name="Picture 2" descr="https://sun2-20.userapi.com/s/v1/ig2/ToJPNaI-VdnFMhsZpQrqzVnEIr6eX5Nme2XRpFQ_itV-zY_P2zv0Rcr9Qiy24nRvCJtERO43yKza6wfMI7UnjX6J.jpg?quality=95&amp;as=32x21,48x32,72x48,108x72,160x106,240x159,360x239,480x319,540x359,640x425&amp;from=bu&amp;u=yIuwYjC3TZ1NycSwG0jsDNVXgzkB13aQAvzX1T6jY5U&amp;cs=640x4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42852"/>
            <a:ext cx="6096000" cy="4048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0" y="3357562"/>
            <a:ext cx="91440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Юрий Гагарин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– отличник, спортсмен, физорг, первый разряд по баскетболу. Старался всегда и во всём быть первым. // Статья из журнала «Физкультура и спорт» 1961 г. - «Дорога к звёздам».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«Мы гордимся тобой, наш Юра, наш дорогой герой, наш воспитанник, друг и товарищ!</a:t>
            </a:r>
            <a:b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Твой подвиг –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подвиг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всего нашего народа, наших учёных, создавших впервые в истории человечества космический корабль. Мы гордимся тем, что таким тебя воспитал комсомол, наша славная Ленинская Коммунистическая партия, что частичку труда в твоё воспитание вложили и мы, педагоги и мастера».</a:t>
            </a:r>
            <a:endParaRPr kumimoji="0" lang="ru-RU" sz="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Так говорится в письме, с которым обратились преподаватели и мастера производственного обучения Саратовского индустриального техникума к своему бывшему воспитаннику Юрию Гагарину.</a:t>
            </a:r>
            <a:endParaRPr kumimoji="0" lang="ru-RU" sz="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Да, подвиг Гагарина – это 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hlinkClick r:id="rId2" tooltip="Подвиг народа - полёт в космос"/>
              </a:rPr>
              <a:t>подвиг всего народа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За ста восемью минутами полёта первого на земле космонавта стояли годы работы многих, очень многих влюблённых в свою профессию советских людей: учёных, инженеров, врачей, преподавателей, рабочих.</a:t>
            </a:r>
            <a:endParaRPr kumimoji="0" lang="ru-RU" sz="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Это они, славные труженики нашей страны, помогли сыну плотника, рабочему-литейщику, лётчику-испытателю Юрию Гагарину одержать великую победу – проложить дорогу в косом.</a:t>
            </a: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6" name="Picture 2" descr="Юрий Гагарин. Солнце, воздух и вода - неизменные друзья. // Дорога к звёздам. ФиС, 1961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52"/>
            <a:ext cx="2752538" cy="3071834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857620" y="357166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С</a:t>
            </a: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олнце, воздух и вода – неизменные друзья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avatars.mds.yandex.net/i?id=e2dc112baa144ed85034667f81c467923420e8dd8f709c20-12422267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9001156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kmii.ru/storage/upload/Expositions/96/gallery_images/zh-128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err="1">
                <a:solidFill>
                  <a:schemeClr val="bg1"/>
                </a:solidFill>
              </a:rPr>
              <a:t>Плотнов</a:t>
            </a:r>
            <a:r>
              <a:rPr lang="ru-RU" sz="1400" b="1" dirty="0">
                <a:solidFill>
                  <a:schemeClr val="bg1"/>
                </a:solidFill>
              </a:rPr>
              <a:t> А.И. На Родине Гагарина. 1982. Холст, масло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Ю. А. Гагарин на Дону ~ Геннадий Иванови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2874" cy="657227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Геннадий Иванович – Ю. А. Гагарин на </a:t>
            </a:r>
            <a:r>
              <a:rPr lang="ru-RU" b="1" dirty="0" smtClean="0"/>
              <a:t>Дону</a:t>
            </a:r>
            <a:r>
              <a:rPr lang="ru-RU" b="1" dirty="0"/>
              <a:t> </a:t>
            </a:r>
            <a:r>
              <a:rPr lang="ru-RU" dirty="0" smtClean="0"/>
              <a:t>холст</a:t>
            </a:r>
            <a:r>
              <a:rPr lang="ru-RU" dirty="0"/>
              <a:t>, масло. 50х70. 2012г.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743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50083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chemeClr val="bg1"/>
                </a:solidFill>
              </a:rPr>
              <a:t>Козиков</a:t>
            </a:r>
            <a:r>
              <a:rPr lang="ru-RU" sz="1400" b="1" dirty="0">
                <a:solidFill>
                  <a:schemeClr val="bg1"/>
                </a:solidFill>
              </a:rPr>
              <a:t> Анатолий Илларионович. Юрий Гагарин с пионерами. Холст, масло. 100х130. 1984. </a:t>
            </a:r>
            <a:endParaRPr lang="ru-RU" sz="1400" b="1" dirty="0" smtClean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Смоленский </a:t>
            </a:r>
            <a:r>
              <a:rPr lang="ru-RU" sz="1400" b="1" dirty="0">
                <a:solidFill>
                  <a:schemeClr val="bg1"/>
                </a:solidFill>
              </a:rPr>
              <a:t>государственный музей-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цев Пётр Тарасович. Портрет первого космонавта Земли Юрия Алексеевича Гагарина. Холст, масло. 75х55. 1961. Частное собрание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5000628" cy="682943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-261610"/>
            <a:ext cx="50720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hlinkClick r:id="rId3"/>
              </a:rPr>
              <a:t/>
            </a:r>
            <a:br>
              <a:rPr lang="ru-RU" sz="1400" b="1" dirty="0">
                <a:solidFill>
                  <a:schemeClr val="bg1"/>
                </a:solidFill>
                <a:hlinkClick r:id="rId3"/>
              </a:rPr>
            </a:br>
            <a:r>
              <a:rPr lang="ru-RU" sz="1400" b="1" dirty="0"/>
              <a:t> </a:t>
            </a:r>
            <a:r>
              <a:rPr lang="ru-RU" sz="1400" b="1" dirty="0">
                <a:solidFill>
                  <a:schemeClr val="bg1"/>
                </a:solidFill>
              </a:rPr>
              <a:t>Портрет первого космонавта Земли Юрия Алексеевича Гагарина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Мальцев Пётр Тарасович </a:t>
            </a:r>
            <a:r>
              <a:rPr lang="ru-RU" sz="1400" dirty="0" smtClean="0">
                <a:solidFill>
                  <a:schemeClr val="bg1"/>
                </a:solidFill>
              </a:rPr>
              <a:t>1961 частное собрание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0482" name="Picture 2" descr="Ананьев Михаил Ананьевич. Портрет Гагарина Юрия Алексеевича. Холст, масло. 60х80. 20 век. Центральный музей Военно-воздушных сил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0"/>
            <a:ext cx="4071934" cy="560763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072066" y="5572140"/>
            <a:ext cx="4071934" cy="1285860"/>
          </a:xfrm>
          <a:prstGeom prst="rect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Портрет Ю.А. Гагарина</a:t>
            </a:r>
          </a:p>
          <a:p>
            <a:pPr algn="ctr"/>
            <a:r>
              <a:rPr lang="ru-RU" sz="1600" dirty="0" smtClean="0"/>
              <a:t>Ананьев Михаил </a:t>
            </a:r>
            <a:r>
              <a:rPr lang="ru-RU" sz="1600" dirty="0" err="1" smtClean="0"/>
              <a:t>Ананьевич</a:t>
            </a:r>
            <a:endParaRPr lang="ru-RU" sz="1600" dirty="0"/>
          </a:p>
          <a:p>
            <a:pPr algn="ctr"/>
            <a:r>
              <a:rPr lang="ru-RU" sz="1600" dirty="0"/>
              <a:t>20 век</a:t>
            </a:r>
          </a:p>
          <a:p>
            <a:pPr algn="ctr"/>
            <a:r>
              <a:rPr lang="ru-RU" sz="1600" dirty="0" smtClean="0">
                <a:hlinkClick r:id="rId5"/>
              </a:rPr>
              <a:t>Центральный </a:t>
            </a:r>
            <a:r>
              <a:rPr lang="ru-RU" sz="1600" dirty="0">
                <a:hlinkClick r:id="rId5"/>
              </a:rPr>
              <a:t>музей Военно-воздушных сил</a:t>
            </a:r>
            <a:endParaRPr lang="ru-RU" sz="16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yavarda.ru/images/artmir/sub_478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448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chemeClr val="bg1"/>
                </a:solidFill>
              </a:rPr>
              <a:t>Козиков</a:t>
            </a:r>
            <a:r>
              <a:rPr lang="ru-RU" sz="1400" b="1" dirty="0">
                <a:solidFill>
                  <a:schemeClr val="bg1"/>
                </a:solidFill>
              </a:rPr>
              <a:t> Анатолий Илларионович. Гагарин на охоте. Холст, масло. 60х80,5. 1981. </a:t>
            </a:r>
            <a:endParaRPr lang="ru-RU" sz="1400" b="1" dirty="0" smtClean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Объединённый </a:t>
            </a:r>
            <a:r>
              <a:rPr lang="ru-RU" sz="1400" b="1" dirty="0">
                <a:solidFill>
                  <a:schemeClr val="bg1"/>
                </a:solidFill>
              </a:rPr>
              <a:t>мемориальный музей Ю.А.Гагарина.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yavarda.ru/images/artmir/sub_479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Цыплаков Виктор Григорьевич. Юрий Гагарин. Холст, масло. 120х163. 1961. </a:t>
            </a:r>
            <a:endParaRPr lang="ru-RU" sz="1400" b="1" dirty="0" smtClean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Челябинский </a:t>
            </a:r>
            <a:r>
              <a:rPr lang="ru-RU" sz="1400" b="1" dirty="0">
                <a:solidFill>
                  <a:schemeClr val="bg1"/>
                </a:solidFill>
              </a:rPr>
              <a:t>государственный музей изобразительных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657995" y="1237830"/>
            <a:ext cx="5828019" cy="410630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новому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Арка 5"/>
          <p:cNvSpPr/>
          <p:nvPr/>
        </p:nvSpPr>
        <p:spPr>
          <a:xfrm>
            <a:off x="2939075" y="3334547"/>
            <a:ext cx="3332423" cy="1242716"/>
          </a:xfrm>
          <a:prstGeom prst="blockArc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Выгнутая вверх стрелка 36"/>
          <p:cNvSpPr/>
          <p:nvPr/>
        </p:nvSpPr>
        <p:spPr>
          <a:xfrm>
            <a:off x="2343777" y="4243294"/>
            <a:ext cx="4523010" cy="296763"/>
          </a:xfrm>
          <a:prstGeom prst="curved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Месяц 37"/>
          <p:cNvSpPr/>
          <p:nvPr/>
        </p:nvSpPr>
        <p:spPr>
          <a:xfrm rot="3391572">
            <a:off x="2368522" y="1294589"/>
            <a:ext cx="370033" cy="1764788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82621" y="5948781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9844779">
            <a:off x="-213846" y="292822"/>
            <a:ext cx="26372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Мыслим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2024684">
            <a:off x="6155482" y="458821"/>
            <a:ext cx="3447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Разумом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Прямоугольник 20"/>
          <p:cNvSpPr/>
          <p:nvPr/>
        </p:nvSpPr>
        <p:spPr>
          <a:xfrm rot="2088805">
            <a:off x="73986" y="5527205"/>
            <a:ext cx="1818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Century Schoolbook"/>
              </a:rPr>
              <a:t>Умом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9841475">
            <a:off x="6997673" y="5841905"/>
            <a:ext cx="2314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Сердцем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857358" y="1500178"/>
            <a:ext cx="545094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образовательного пространства на основе базовых ценностей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общества как среды воспитания</a:t>
            </a:r>
          </a:p>
          <a:p>
            <a:pPr marL="285750" indent="-285750" algn="ctr">
              <a:buFont typeface="Arial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Гражданина России;</a:t>
            </a:r>
          </a:p>
          <a:p>
            <a:pPr marL="285750" indent="-285750" algn="ctr">
              <a:buFont typeface="Arial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редставителя Культуры своего Народа;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Творчески-Созидательной Личности.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2609"/>
            <a:ext cx="4615063" cy="44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182" y="3930725"/>
            <a:ext cx="187166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0884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Джанибеков Владимир Александрович. Гагарин перед стартом. Оргалит, масло. 150х150. 1988. Мемориальный музей космонавтик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14290"/>
            <a:ext cx="6286544" cy="6358392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500166" y="585789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Гагарин </a:t>
            </a:r>
            <a:r>
              <a:rPr lang="ru-RU" sz="1400" b="1" dirty="0">
                <a:solidFill>
                  <a:schemeClr val="bg1"/>
                </a:solidFill>
              </a:rPr>
              <a:t>перед стартом</a:t>
            </a:r>
          </a:p>
          <a:p>
            <a:r>
              <a:rPr lang="ru-RU" sz="1400" b="1" dirty="0" err="1" smtClean="0">
                <a:solidFill>
                  <a:schemeClr val="bg1"/>
                </a:solidFill>
              </a:rPr>
              <a:t>Джанибеков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Владимир Александрович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1988 Мемориальный музей космонавтики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yavarda.ru/images/artmir/sub_478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Титов Сергей Петрович. Место гибели Ю.А.Гагарина. Холст, масло. 21х28. 1969. Алтайский государственный мемориальный музей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68052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556" y="0"/>
            <a:ext cx="4383930" cy="438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356992"/>
            <a:ext cx="9029982" cy="1026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"Дети должны жить в мире красоты, игры, сказки, музыки, рисунка, фантазии, творчества". Сухомлинский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В.А.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581127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БЛАГОДАРИМ ЗА ВНИМАНИЕ!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8409371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" y="0"/>
            <a:ext cx="900115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понимается личность, которая действует ради общего блага и которой в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основном присущи такие особенности: мужество и бесстрашие, храбрость и доблесть,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делающие возможным преодоление трудностей на пути служения людям; самоотверженность, 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благородство. Герой не может опуститься в достижении цели до подлости, ловкачества, коварства, 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обмана, бесчестия, плутовства, двуличия. Причем Герои Земли Русской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Герои Творцы - Созидатели, Герои Защитники, Герои Труда, Герои Сподвижники, 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Герои Развития и поднятия Духа, как в себе, так и коллективного Духа Народа, 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 разносословные, разного возраста и пола, которые не наделены искусственными сверх 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способностями в отличие от западных.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Героизм - это Доблесть, Бесстрашие, Стойкость, Самопожертвование за Правду,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Свободу, за Честь и Совесть, проявляемое ради достижения высоких общественных и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нравственных целей, утверждающий Величие Человека, его Духовную Силу и Благородство,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 неотделим от Возвышенного. «Великие люди, каким бы образом мы о них ни толковали,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всегда составляют крайне полезное общество. Даже при самом поверхностном отношении к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Великому Человеку мы все-таки кое-что выигрываем от соприкосновения с ним. Он – Источник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Жизненного Света, близость которого всегда действует на человека благодетельно и приятно.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- Свет, Озаряющий М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Освещающий Тьму М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наполняющий пустоту;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Природное Светило, сияющее, как Дар Неба; источник природной, оригинальной прозорливости,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мужества и героического благородства, распространяющий всюду свои лучи,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сиянии которых всякая душа чувствует себя хорошо. Как бы там ни было, вы не станете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роптать на то, что решились поблуждать некоторое время вблизи этого источника»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Список источников информации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Карлейль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Т. Герои, почитание героев и героическое в истории. - М.: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Эксмо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2008. - 864 с.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2. Куликовская И.Э.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Чумичева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Р.М Технологии формирования у дошкольников целостной картины мира. Педагогическое общество России. М., 2004. – С 155.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Межуев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В. М. Предмет теории культуры // Проблемы теории культуры. – М., 1977. – С. 67.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4. Соколова Б. Ю. Феномен героизма как предмет научного анализа / Днепропетровск : НГУ, 2010. – С. 42–44.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5. Сухомлинский В. А. О воспитании. М., 1979. С.79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6.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Течиева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В.З. Формирование нравственно-гуманистических ценностей у школьников в условиях поликультурной образовательной среды // Серия: Педагогика, психология. 2013. № 1 (12). С. 251-253.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7.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Чумичева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Р.М. Ребенок в мире культуры.- Ставрополь: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Ставропольсервисшкола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1998.558 С.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331644" y="1237829"/>
            <a:ext cx="6264695" cy="42794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ФОП ДО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000" b="1" dirty="0">
                <a:solidFill>
                  <a:srgbClr val="ED7D3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формированием ценностного отношения к </a:t>
            </a: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другим </a:t>
            </a:r>
            <a:r>
              <a:rPr lang="ru-RU" sz="2000" b="1" dirty="0">
                <a:solidFill>
                  <a:srgbClr val="ED7D3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людям, себе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000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овладением первичных представлениях о базовых </a:t>
            </a:r>
            <a:r>
              <a:rPr lang="ru-RU" sz="2000" b="1" dirty="0" smtClean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ценностях, нормах </a:t>
            </a:r>
            <a:r>
              <a:rPr lang="ru-RU" sz="2000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правилах </a:t>
            </a:r>
            <a:r>
              <a:rPr lang="ru-RU" sz="2000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поведения;</a:t>
            </a:r>
          </a:p>
          <a:p>
            <a:pPr lvl="0"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приобретением первичного опыта деятельности и поведения в соответствии с базовыми национальными ценностями, нормами и правилами, принятыми </a:t>
            </a:r>
          </a:p>
          <a:p>
            <a:pPr lvl="0"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обществе.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82621" y="5948781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9844779">
            <a:off x="-213846" y="292822"/>
            <a:ext cx="26372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Мыслим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2024684">
            <a:off x="6155482" y="458821"/>
            <a:ext cx="3447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Разумом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Прямоугольник 20"/>
          <p:cNvSpPr/>
          <p:nvPr/>
        </p:nvSpPr>
        <p:spPr>
          <a:xfrm rot="2088805">
            <a:off x="73986" y="5527205"/>
            <a:ext cx="1818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Century Schoolbook"/>
              </a:rPr>
              <a:t>Умом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9841475">
            <a:off x="6997673" y="5841905"/>
            <a:ext cx="2314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Сердцем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446" y="2545471"/>
            <a:ext cx="4614863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30725"/>
            <a:ext cx="187166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543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" y="-394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8" y="260648"/>
            <a:ext cx="8928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cap="small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«Тихие и громкие шаги человека и времени»</a:t>
            </a:r>
            <a:r>
              <a:rPr lang="ru-RU" sz="4000" b="1" i="1" cap="small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6" y="1654767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u="sng" dirty="0">
                <a:solidFill>
                  <a:srgbClr val="002060"/>
                </a:solidFill>
              </a:rPr>
              <a:t>Человек? Шаг? Время?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134" y="2420895"/>
            <a:ext cx="3865240" cy="410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2636916"/>
            <a:ext cx="19442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002060"/>
                </a:solidFill>
              </a:rPr>
              <a:t>Кто? </a:t>
            </a:r>
            <a:r>
              <a:rPr lang="ru-RU" sz="3600" b="1" dirty="0">
                <a:solidFill>
                  <a:srgbClr val="C00000"/>
                </a:solidFill>
              </a:rPr>
              <a:t>Как?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>
                <a:solidFill>
                  <a:srgbClr val="00B050"/>
                </a:solidFill>
              </a:rPr>
              <a:t>Зачем?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04250" y="2636916"/>
            <a:ext cx="2088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002060"/>
                </a:solidFill>
              </a:rPr>
              <a:t>Что? </a:t>
            </a:r>
            <a:r>
              <a:rPr lang="ru-RU" sz="3600" b="1" dirty="0">
                <a:solidFill>
                  <a:srgbClr val="C00000"/>
                </a:solidFill>
              </a:rPr>
              <a:t>Как? </a:t>
            </a:r>
            <a:r>
              <a:rPr lang="ru-RU" sz="3600" b="1" dirty="0">
                <a:solidFill>
                  <a:srgbClr val="00B050"/>
                </a:solidFill>
              </a:rPr>
              <a:t>Зачем?</a:t>
            </a:r>
          </a:p>
        </p:txBody>
      </p:sp>
      <p:sp>
        <p:nvSpPr>
          <p:cNvPr id="10" name="Выгнутая вправо стрелка 9"/>
          <p:cNvSpPr/>
          <p:nvPr/>
        </p:nvSpPr>
        <p:spPr>
          <a:xfrm rot="452152">
            <a:off x="7192892" y="4591297"/>
            <a:ext cx="1728192" cy="1340707"/>
          </a:xfrm>
          <a:prstGeom prst="curved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 rot="10410128">
            <a:off x="469700" y="4463478"/>
            <a:ext cx="1814420" cy="1411040"/>
          </a:xfrm>
          <a:prstGeom prst="curved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9668" y="6026145"/>
            <a:ext cx="3868707" cy="8145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Ценности и Смыслы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691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85926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Человек – ЭТО КТО? </a:t>
            </a:r>
            <a:endParaRPr lang="ru-RU" sz="8800" b="1" i="1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560">
            <a:off x="2050705" y="673917"/>
            <a:ext cx="4754563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23" y="2074002"/>
            <a:ext cx="187166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42712" y="4080551"/>
            <a:ext cx="39052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6000" b="1" i="1" cap="sm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ЧЕЛО</a:t>
            </a:r>
            <a:r>
              <a:rPr lang="ru-RU" sz="6000" b="1" i="1" cap="sm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8363" y="5535859"/>
            <a:ext cx="41423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выданное Душе на 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ВЕК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980728"/>
            <a:ext cx="19781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Субъект бытия</a:t>
            </a:r>
            <a:endParaRPr lang="ru-RU" sz="2800" b="1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0109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40155" y="2483429"/>
            <a:ext cx="30293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Индивид Личность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68245" y="2533418"/>
            <a:ext cx="30573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Представитель</a:t>
            </a:r>
          </a:p>
          <a:p>
            <a:pPr algn="ctr"/>
            <a:r>
              <a:rPr lang="ru-RU" sz="28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«человеческого РОДА»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2053" y="11189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Человек – ЭТО КТО? </a:t>
            </a:r>
            <a:endParaRPr lang="ru-RU" sz="3600" b="1" i="1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64088" y="1052736"/>
            <a:ext cx="21596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Созидатель </a:t>
            </a:r>
          </a:p>
          <a:p>
            <a:pPr lvl="0"/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бытия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3491880" y="692696"/>
            <a:ext cx="360040" cy="428337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724128" y="692696"/>
            <a:ext cx="353680" cy="352263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трелка вниз 19"/>
          <p:cNvSpPr/>
          <p:nvPr/>
        </p:nvSpPr>
        <p:spPr>
          <a:xfrm rot="2276425">
            <a:off x="2851100" y="4952100"/>
            <a:ext cx="792361" cy="549360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5659066" y="2881932"/>
            <a:ext cx="576064" cy="73173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0800000">
            <a:off x="2432884" y="2896705"/>
            <a:ext cx="652945" cy="75726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10800000">
            <a:off x="3875911" y="904077"/>
            <a:ext cx="742794" cy="84928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78641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264982" y="5687003"/>
            <a:ext cx="37715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Часть живой природы </a:t>
            </a:r>
            <a:endParaRPr lang="ru-RU" sz="2800" b="1" i="1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2775993">
            <a:off x="5162176" y="4913305"/>
            <a:ext cx="635213" cy="709053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7728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85926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ГЕРОЙ – ЭТО КТО? </a:t>
            </a:r>
            <a:endParaRPr lang="ru-RU" sz="8800" b="1" i="1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1903</Words>
  <Application>Microsoft Office PowerPoint</Application>
  <PresentationFormat>Экран (4:3)</PresentationFormat>
  <Paragraphs>205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2222</dc:creator>
  <cp:lastModifiedBy>2222</cp:lastModifiedBy>
  <cp:revision>31</cp:revision>
  <dcterms:created xsi:type="dcterms:W3CDTF">2025-04-08T06:33:10Z</dcterms:created>
  <dcterms:modified xsi:type="dcterms:W3CDTF">2025-04-09T09:33:12Z</dcterms:modified>
</cp:coreProperties>
</file>