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9" r:id="rId2"/>
    <p:sldId id="263" r:id="rId3"/>
    <p:sldId id="256" r:id="rId4"/>
    <p:sldId id="266" r:id="rId5"/>
    <p:sldId id="267" r:id="rId6"/>
    <p:sldId id="268" r:id="rId7"/>
    <p:sldId id="259" r:id="rId8"/>
    <p:sldId id="264" r:id="rId9"/>
    <p:sldId id="270" r:id="rId10"/>
    <p:sldId id="262" r:id="rId11"/>
    <p:sldId id="265"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E5C991-AFB8-4252-B3D8-9F1408261B76}" type="datetimeFigureOut">
              <a:rPr lang="ru-RU" smtClean="0"/>
              <a:t>23.09.2025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20EBAE-C5EF-462B-89C2-9B7AAABADE95}"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120EBAE-C5EF-462B-89C2-9B7AAABADE95}" type="slidenum">
              <a:rPr lang="ru-RU" smtClean="0"/>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1B796C-1E2A-47D5-AA4E-C3AFFFBF0343}" type="datetimeFigureOut">
              <a:rPr lang="ru-RU" smtClean="0"/>
              <a:t>23.09.2025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1B796C-1E2A-47D5-AA4E-C3AFFFBF0343}" type="datetimeFigureOut">
              <a:rPr lang="ru-RU" smtClean="0"/>
              <a:t>23.09.2025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1B796C-1E2A-47D5-AA4E-C3AFFFBF0343}" type="datetimeFigureOut">
              <a:rPr lang="ru-RU" smtClean="0"/>
              <a:t>23.09.2025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1B796C-1E2A-47D5-AA4E-C3AFFFBF0343}" type="datetimeFigureOut">
              <a:rPr lang="ru-RU" smtClean="0"/>
              <a:t>23.09.2025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1B796C-1E2A-47D5-AA4E-C3AFFFBF0343}" type="datetimeFigureOut">
              <a:rPr lang="ru-RU" smtClean="0"/>
              <a:t>23.09.2025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1B796C-1E2A-47D5-AA4E-C3AFFFBF0343}" type="datetimeFigureOut">
              <a:rPr lang="ru-RU" smtClean="0"/>
              <a:t>23.09.2025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F1E0B0-707F-480D-9419-B755AB86FDE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B796C-1E2A-47D5-AA4E-C3AFFFBF0343}" type="datetimeFigureOut">
              <a:rPr lang="ru-RU" smtClean="0"/>
              <a:t>23.09.2025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F1E0B0-707F-480D-9419-B755AB86FDE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Picture background"/>
          <p:cNvPicPr>
            <a:picLocks noChangeAspect="1" noChangeArrowheads="1"/>
          </p:cNvPicPr>
          <p:nvPr/>
        </p:nvPicPr>
        <p:blipFill>
          <a:blip r:embed="rId2"/>
          <a:srcRect/>
          <a:stretch>
            <a:fillRect/>
          </a:stretch>
        </p:blipFill>
        <p:spPr bwMode="auto">
          <a:xfrm>
            <a:off x="214282" y="107772"/>
            <a:ext cx="4348162" cy="6559727"/>
          </a:xfrm>
          <a:prstGeom prst="rect">
            <a:avLst/>
          </a:prstGeom>
          <a:noFill/>
        </p:spPr>
      </p:pic>
      <p:sp>
        <p:nvSpPr>
          <p:cNvPr id="5" name="Прямоугольник 4"/>
          <p:cNvSpPr/>
          <p:nvPr/>
        </p:nvSpPr>
        <p:spPr>
          <a:xfrm>
            <a:off x="4572000" y="0"/>
            <a:ext cx="4572000" cy="923330"/>
          </a:xfrm>
          <a:prstGeom prst="rect">
            <a:avLst/>
          </a:prstGeom>
        </p:spPr>
        <p:txBody>
          <a:bodyPr>
            <a:spAutoFit/>
          </a:bodyPr>
          <a:lstStyle/>
          <a:p>
            <a:pPr algn="ctr"/>
            <a:r>
              <a:rPr lang="ru-RU" b="1" dirty="0" smtClean="0">
                <a:solidFill>
                  <a:srgbClr val="002060"/>
                </a:solidFill>
                <a:latin typeface="Times New Roman" pitchFamily="18" charset="0"/>
                <a:cs typeface="Times New Roman" pitchFamily="18" charset="0"/>
              </a:rPr>
              <a:t>На 2025-2026 учебный год в МБДОУ №258 организованы</a:t>
            </a:r>
            <a:r>
              <a:rPr lang="ru-RU" b="1" dirty="0" smtClean="0">
                <a:solidFill>
                  <a:srgbClr val="002060"/>
                </a:solidFill>
                <a:latin typeface="Times New Roman" pitchFamily="18" charset="0"/>
                <a:ea typeface="Times New Roman" pitchFamily="18" charset="0"/>
                <a:cs typeface="Times New Roman" pitchFamily="18" charset="0"/>
              </a:rPr>
              <a:t> дополнительные образовательные услуги.</a:t>
            </a:r>
            <a:r>
              <a:rPr lang="ru-RU" b="1" dirty="0" smtClean="0">
                <a:solidFill>
                  <a:srgbClr val="002060"/>
                </a:solidFill>
                <a:latin typeface="Times New Roman" pitchFamily="18" charset="0"/>
                <a:cs typeface="Times New Roman" pitchFamily="18" charset="0"/>
              </a:rPr>
              <a:t> </a:t>
            </a:r>
            <a:endParaRPr lang="ru-RU" b="1" dirty="0">
              <a:solidFill>
                <a:srgbClr val="002060"/>
              </a:solidFill>
              <a:latin typeface="Times New Roman" pitchFamily="18" charset="0"/>
              <a:cs typeface="Times New Roman" pitchFamily="18" charset="0"/>
            </a:endParaRPr>
          </a:p>
        </p:txBody>
      </p:sp>
      <p:sp>
        <p:nvSpPr>
          <p:cNvPr id="6" name="Прямоугольник 5"/>
          <p:cNvSpPr/>
          <p:nvPr/>
        </p:nvSpPr>
        <p:spPr>
          <a:xfrm>
            <a:off x="4572000" y="857232"/>
            <a:ext cx="4572000" cy="1323439"/>
          </a:xfrm>
          <a:prstGeom prst="rect">
            <a:avLst/>
          </a:prstGeom>
        </p:spPr>
        <p:txBody>
          <a:bodyPr>
            <a:spAutoFit/>
          </a:bodyPr>
          <a:lstStyle/>
          <a:p>
            <a:r>
              <a:rPr lang="ru-RU" sz="1600" i="1" dirty="0" smtClean="0">
                <a:solidFill>
                  <a:srgbClr val="002060"/>
                </a:solidFill>
                <a:latin typeface="Times New Roman" pitchFamily="18" charset="0"/>
                <a:cs typeface="Times New Roman" pitchFamily="18" charset="0"/>
              </a:rPr>
              <a:t>В виде групповых психологических занятий по программе</a:t>
            </a:r>
          </a:p>
          <a:p>
            <a:r>
              <a:rPr lang="ru-RU" sz="1600" u="sng" dirty="0" smtClean="0">
                <a:solidFill>
                  <a:srgbClr val="002060"/>
                </a:solidFill>
                <a:latin typeface="Times New Roman" pitchFamily="18" charset="0"/>
                <a:cs typeface="Times New Roman" pitchFamily="18" charset="0"/>
              </a:rPr>
              <a:t>-</a:t>
            </a:r>
            <a:r>
              <a:rPr lang="ru-RU" sz="1600" i="1" u="sng" dirty="0" smtClean="0">
                <a:solidFill>
                  <a:srgbClr val="002060"/>
                </a:solidFill>
                <a:latin typeface="Times New Roman" pitchFamily="18" charset="0"/>
                <a:cs typeface="Times New Roman" pitchFamily="18" charset="0"/>
              </a:rPr>
              <a:t>Удивляюсь, Злюсь, боюсь…</a:t>
            </a:r>
            <a:r>
              <a:rPr lang="ru-RU" sz="1600" u="sng" dirty="0" smtClean="0">
                <a:solidFill>
                  <a:srgbClr val="002060"/>
                </a:solidFill>
                <a:latin typeface="Times New Roman" pitchFamily="18" charset="0"/>
                <a:cs typeface="Times New Roman" pitchFamily="18" charset="0"/>
              </a:rPr>
              <a:t> </a:t>
            </a:r>
          </a:p>
          <a:p>
            <a:r>
              <a:rPr lang="ru-RU" sz="1600" i="1" dirty="0" smtClean="0">
                <a:solidFill>
                  <a:srgbClr val="002060"/>
                </a:solidFill>
                <a:latin typeface="Times New Roman" pitchFamily="18" charset="0"/>
                <a:cs typeface="Times New Roman" pitchFamily="18" charset="0"/>
              </a:rPr>
              <a:t>для детей 4-7 лет</a:t>
            </a:r>
          </a:p>
          <a:p>
            <a:r>
              <a:rPr lang="ru-RU" sz="1600" i="1" u="sng" dirty="0" smtClean="0">
                <a:solidFill>
                  <a:srgbClr val="002060"/>
                </a:solidFill>
                <a:latin typeface="Times New Roman" pitchFamily="18" charset="0"/>
                <a:cs typeface="Times New Roman" pitchFamily="18" charset="0"/>
              </a:rPr>
              <a:t>-Здравствуй я сам!</a:t>
            </a:r>
            <a:r>
              <a:rPr lang="ru-RU" sz="1600" i="1" dirty="0" smtClean="0">
                <a:solidFill>
                  <a:srgbClr val="002060"/>
                </a:solidFill>
                <a:latin typeface="Times New Roman" pitchFamily="18" charset="0"/>
                <a:cs typeface="Times New Roman" pitchFamily="18" charset="0"/>
              </a:rPr>
              <a:t> Для детей 3-7 лет</a:t>
            </a:r>
            <a:endParaRPr lang="ru-RU" sz="1600" i="1" dirty="0" smtClean="0">
              <a:solidFill>
                <a:srgbClr val="002060"/>
              </a:solidFill>
              <a:latin typeface="Times New Roman" pitchFamily="18" charset="0"/>
              <a:cs typeface="Times New Roman" pitchFamily="18" charset="0"/>
            </a:endParaRPr>
          </a:p>
        </p:txBody>
      </p:sp>
      <p:pic>
        <p:nvPicPr>
          <p:cNvPr id="28675" name="Picture 3" descr="C:\Users\2222\Desktop\лето 2025\19.09\вера.jpg"/>
          <p:cNvPicPr>
            <a:picLocks noChangeAspect="1" noChangeArrowheads="1"/>
          </p:cNvPicPr>
          <p:nvPr/>
        </p:nvPicPr>
        <p:blipFill>
          <a:blip r:embed="rId3"/>
          <a:srcRect/>
          <a:stretch>
            <a:fillRect/>
          </a:stretch>
        </p:blipFill>
        <p:spPr bwMode="auto">
          <a:xfrm>
            <a:off x="5286380" y="2500306"/>
            <a:ext cx="2905120" cy="3924460"/>
          </a:xfrm>
          <a:prstGeom prst="rect">
            <a:avLst/>
          </a:prstGeom>
          <a:noFill/>
          <a:ln w="76200">
            <a:solidFill>
              <a:srgbClr val="FFFF00"/>
            </a:solidFill>
          </a:ln>
        </p:spPr>
      </p:pic>
      <p:sp>
        <p:nvSpPr>
          <p:cNvPr id="8" name="Прямоугольник 7"/>
          <p:cNvSpPr/>
          <p:nvPr/>
        </p:nvSpPr>
        <p:spPr>
          <a:xfrm>
            <a:off x="5429256" y="6488668"/>
            <a:ext cx="2631682" cy="369332"/>
          </a:xfrm>
          <a:prstGeom prst="rect">
            <a:avLst/>
          </a:prstGeom>
        </p:spPr>
        <p:txBody>
          <a:bodyPr wrap="none">
            <a:spAutoFit/>
          </a:bodyPr>
          <a:lstStyle/>
          <a:p>
            <a:r>
              <a:rPr lang="ru-RU" b="1" i="1" u="sng" dirty="0" smtClean="0">
                <a:solidFill>
                  <a:srgbClr val="002060"/>
                </a:solidFill>
                <a:latin typeface="Times New Roman" pitchFamily="18" charset="0"/>
                <a:cs typeface="Times New Roman" pitchFamily="18" charset="0"/>
              </a:rPr>
              <a:t>Соловова Вера Юрьевна</a:t>
            </a:r>
            <a:endParaRPr lang="ru-RU" b="1" dirty="0"/>
          </a:p>
        </p:txBody>
      </p:sp>
      <p:sp>
        <p:nvSpPr>
          <p:cNvPr id="9" name="Прямоугольник 8"/>
          <p:cNvSpPr/>
          <p:nvPr/>
        </p:nvSpPr>
        <p:spPr>
          <a:xfrm>
            <a:off x="5143504" y="2143116"/>
            <a:ext cx="3261855" cy="369332"/>
          </a:xfrm>
          <a:prstGeom prst="rect">
            <a:avLst/>
          </a:prstGeom>
        </p:spPr>
        <p:txBody>
          <a:bodyPr wrap="none">
            <a:spAutoFit/>
          </a:bodyPr>
          <a:lstStyle/>
          <a:p>
            <a:r>
              <a:rPr lang="ru-RU" b="1" i="1" dirty="0" smtClean="0">
                <a:solidFill>
                  <a:srgbClr val="002060"/>
                </a:solidFill>
                <a:latin typeface="Times New Roman" pitchFamily="18" charset="0"/>
                <a:cs typeface="Times New Roman" pitchFamily="18" charset="0"/>
              </a:rPr>
              <a:t>Ведущая программы </a:t>
            </a:r>
            <a:r>
              <a:rPr lang="ru-RU" b="1" i="1" dirty="0" err="1" smtClean="0">
                <a:solidFill>
                  <a:srgbClr val="002060"/>
                </a:solidFill>
                <a:latin typeface="Times New Roman" pitchFamily="18" charset="0"/>
                <a:cs typeface="Times New Roman" pitchFamily="18" charset="0"/>
              </a:rPr>
              <a:t>тьютор</a:t>
            </a:r>
            <a:r>
              <a:rPr lang="ru-RU" b="1" i="1" dirty="0" smtClean="0">
                <a:solidFill>
                  <a:srgbClr val="002060"/>
                </a:solidFill>
                <a:latin typeface="Times New Roman" pitchFamily="18" charset="0"/>
                <a:cs typeface="Times New Roman" pitchFamily="18" charset="0"/>
              </a:rPr>
              <a:t>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Picture background"/>
          <p:cNvPicPr>
            <a:picLocks noChangeAspect="1" noChangeArrowheads="1"/>
          </p:cNvPicPr>
          <p:nvPr/>
        </p:nvPicPr>
        <p:blipFill>
          <a:blip r:embed="rId3"/>
          <a:srcRect/>
          <a:stretch>
            <a:fillRect/>
          </a:stretch>
        </p:blipFill>
        <p:spPr bwMode="auto">
          <a:xfrm>
            <a:off x="0" y="-19605"/>
            <a:ext cx="9182096" cy="687760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Picture background"/>
          <p:cNvPicPr>
            <a:picLocks noChangeAspect="1" noChangeArrowheads="1"/>
          </p:cNvPicPr>
          <p:nvPr/>
        </p:nvPicPr>
        <p:blipFill>
          <a:blip r:embed="rId2"/>
          <a:srcRect/>
          <a:stretch>
            <a:fillRect/>
          </a:stretch>
        </p:blipFill>
        <p:spPr bwMode="auto">
          <a:xfrm>
            <a:off x="0" y="-1"/>
            <a:ext cx="9144000" cy="6858001"/>
          </a:xfrm>
          <a:prstGeom prst="rect">
            <a:avLst/>
          </a:prstGeom>
          <a:noFill/>
        </p:spPr>
      </p:pic>
      <p:pic>
        <p:nvPicPr>
          <p:cNvPr id="24579" name="Picture 3" descr="C:\Users\2222\Desktop\лето 2025\19.09\IMG-20250923-WA0012.jpg"/>
          <p:cNvPicPr>
            <a:picLocks noChangeAspect="1" noChangeArrowheads="1"/>
          </p:cNvPicPr>
          <p:nvPr/>
        </p:nvPicPr>
        <p:blipFill>
          <a:blip r:embed="rId3"/>
          <a:srcRect/>
          <a:stretch>
            <a:fillRect/>
          </a:stretch>
        </p:blipFill>
        <p:spPr bwMode="auto">
          <a:xfrm>
            <a:off x="3286116" y="1857364"/>
            <a:ext cx="2674991" cy="3228983"/>
          </a:xfrm>
          <a:prstGeom prst="rect">
            <a:avLst/>
          </a:prstGeom>
          <a:noFill/>
          <a:ln w="57150">
            <a:solidFill>
              <a:schemeClr val="accent3">
                <a:lumMod val="75000"/>
              </a:scheme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85720" y="500042"/>
            <a:ext cx="842968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 каждый взрослый человек способен разобраться во всей гамме своих переживаний, а для ребенка эта задача является еще более трудной. Дети не всегда правильно понимают даже простые эмоции, тем более трудно им осознать те разнообразные переживания, которые возникают по мере расширения их связей с окружающим миром.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0483" name="Picture 3" descr="https://avatars.mds.yandex.net/i?id=49844007f3be19f67899a40fa91b0d6de279692c-12653839-images-thumbs&amp;n=13"/>
          <p:cNvPicPr>
            <a:picLocks noChangeAspect="1" noChangeArrowheads="1"/>
          </p:cNvPicPr>
          <p:nvPr/>
        </p:nvPicPr>
        <p:blipFill>
          <a:blip r:embed="rId2"/>
          <a:srcRect/>
          <a:stretch>
            <a:fillRect/>
          </a:stretch>
        </p:blipFill>
        <p:spPr bwMode="auto">
          <a:xfrm>
            <a:off x="785786" y="2071678"/>
            <a:ext cx="7493050" cy="4214842"/>
          </a:xfrm>
          <a:prstGeom prst="rect">
            <a:avLst/>
          </a:prstGeom>
          <a:noFill/>
          <a:ln w="76200">
            <a:solidFill>
              <a:srgbClr val="C00000"/>
            </a:solidFill>
          </a:ln>
        </p:spPr>
      </p:pic>
      <p:sp>
        <p:nvSpPr>
          <p:cNvPr id="20484" name="Rectangle 4"/>
          <p:cNvSpPr>
            <a:spLocks noChangeArrowheads="1"/>
          </p:cNvSpPr>
          <p:nvPr/>
        </p:nvSpPr>
        <p:spPr bwMode="auto">
          <a:xfrm>
            <a:off x="0" y="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Удивляюсь, </a:t>
            </a:r>
            <a:r>
              <a:rPr kumimoji="0" lang="ru-RU" sz="2400" b="0" i="0" u="none" strike="noStrike" cap="none" normalizeH="0" baseline="0" dirty="0" smtClean="0">
                <a:ln>
                  <a:noFill/>
                </a:ln>
                <a:effectLst/>
                <a:latin typeface="Arial" pitchFamily="34" charset="0"/>
                <a:ea typeface="Times New Roman" pitchFamily="18" charset="0"/>
                <a:cs typeface="Arial" pitchFamily="34" charset="0"/>
              </a:rPr>
              <a:t>злюсь</a:t>
            </a:r>
            <a:r>
              <a:rPr kumimoji="0" lang="ru-RU"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4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боюсь</a:t>
            </a:r>
            <a:r>
              <a:rPr kumimoji="0" lang="ru-RU"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lang="ru-RU" sz="2400" dirty="0" smtClean="0">
                <a:solidFill>
                  <a:schemeClr val="accent6">
                    <a:lumMod val="50000"/>
                  </a:schemeClr>
                </a:solidFill>
                <a:latin typeface="Arial" pitchFamily="34" charset="0"/>
                <a:ea typeface="Times New Roman" pitchFamily="18" charset="0"/>
                <a:cs typeface="Arial" pitchFamily="34" charset="0"/>
              </a:rPr>
              <a:t>х</a:t>
            </a:r>
            <a:r>
              <a:rPr kumimoji="0" lang="ru-RU" sz="2400" b="0" i="0" u="none" strike="noStrike" cap="none" normalizeH="0" baseline="0" dirty="0" smtClean="0">
                <a:ln>
                  <a:noFill/>
                </a:ln>
                <a:solidFill>
                  <a:schemeClr val="accent6">
                    <a:lumMod val="50000"/>
                  </a:schemeClr>
                </a:solidFill>
                <a:effectLst/>
                <a:latin typeface="Arial" pitchFamily="34" charset="0"/>
                <a:ea typeface="Times New Roman" pitchFamily="18" charset="0"/>
                <a:cs typeface="Arial" pitchFamily="34" charset="0"/>
              </a:rPr>
              <a:t>вастаюсь</a:t>
            </a:r>
            <a:r>
              <a:rPr kumimoji="0" lang="ru-RU" sz="2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и </a:t>
            </a:r>
            <a:r>
              <a:rPr kumimoji="0" lang="ru-RU" sz="2400" b="0" i="0" u="none" strike="noStrike" cap="none" normalizeH="0" baseline="0" dirty="0" smtClean="0">
                <a:ln>
                  <a:noFill/>
                </a:ln>
                <a:solidFill>
                  <a:srgbClr val="FFC000"/>
                </a:solidFill>
                <a:effectLst/>
                <a:latin typeface="Arial" pitchFamily="34" charset="0"/>
                <a:ea typeface="Times New Roman" pitchFamily="18" charset="0"/>
                <a:cs typeface="Arial" pitchFamily="34" charset="0"/>
              </a:rPr>
              <a:t>радуюсь…</a:t>
            </a:r>
            <a:endParaRPr kumimoji="0" lang="ru-RU" sz="2400" b="0" i="0" u="none" strike="noStrike" cap="none" normalizeH="0" baseline="0" dirty="0" smtClean="0">
              <a:ln>
                <a:noFill/>
              </a:ln>
              <a:solidFill>
                <a:srgbClr val="FFC000"/>
              </a:solidFill>
              <a:effectLst/>
              <a:latin typeface="Arial" pitchFamily="34" charset="0"/>
              <a:cs typeface="Arial" pitchFamily="34" charset="0"/>
            </a:endParaRPr>
          </a:p>
        </p:txBody>
      </p:sp>
      <p:sp>
        <p:nvSpPr>
          <p:cNvPr id="5" name="Прямоугольник 4"/>
          <p:cNvSpPr/>
          <p:nvPr/>
        </p:nvSpPr>
        <p:spPr>
          <a:xfrm>
            <a:off x="0" y="6334780"/>
            <a:ext cx="8929718" cy="523220"/>
          </a:xfrm>
          <a:prstGeom prst="rect">
            <a:avLst/>
          </a:prstGeom>
        </p:spPr>
        <p:txBody>
          <a:bodyPr wrap="square">
            <a:spAutoFit/>
          </a:bodyPr>
          <a:lstStyle/>
          <a:p>
            <a:pPr algn="ctr"/>
            <a:r>
              <a:rPr kumimoji="0" lang="ru-RU" sz="2800"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МИР ЭМОЦИЙ</a:t>
            </a:r>
            <a:endParaRPr lang="ru-RU" sz="2800" b="1" dirty="0">
              <a:solidFill>
                <a:srgbClr val="C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0"/>
            <a:ext cx="864396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60363"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Основная цель программы</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ввести ребенка в сложный мир человеческих эмоций, помочь прожить определенное эмоциональное состояние, объяснить, что оно обозначает, и дать ему словесное наименование. Накапливая определенные моменты проживания и фиксации на каком-либо чувстве, ребенок сможет создать свой собственный "эмоциональный фонд",с помощью которого он сможет ориентироваться в собственных чувствах и в чувствах людей, которые его окружают.</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1032" name="Picture 8" descr="C:\Users\2222\Desktop\лето 2025\19.09\5372868852117010106_121.jpg"/>
          <p:cNvPicPr>
            <a:picLocks noChangeAspect="1" noChangeArrowheads="1"/>
          </p:cNvPicPr>
          <p:nvPr/>
        </p:nvPicPr>
        <p:blipFill>
          <a:blip r:embed="rId2"/>
          <a:srcRect/>
          <a:stretch>
            <a:fillRect/>
          </a:stretch>
        </p:blipFill>
        <p:spPr bwMode="auto">
          <a:xfrm>
            <a:off x="142844" y="1785926"/>
            <a:ext cx="2970258" cy="2571768"/>
          </a:xfrm>
          <a:prstGeom prst="rect">
            <a:avLst/>
          </a:prstGeom>
          <a:noFill/>
        </p:spPr>
      </p:pic>
      <p:pic>
        <p:nvPicPr>
          <p:cNvPr id="1033" name="Picture 9" descr="C:\Users\2222\Desktop\лето 2025\19.09\5372868852117010110_121.jpg"/>
          <p:cNvPicPr>
            <a:picLocks noChangeAspect="1" noChangeArrowheads="1"/>
          </p:cNvPicPr>
          <p:nvPr/>
        </p:nvPicPr>
        <p:blipFill>
          <a:blip r:embed="rId3" cstate="print"/>
          <a:srcRect/>
          <a:stretch>
            <a:fillRect/>
          </a:stretch>
        </p:blipFill>
        <p:spPr bwMode="auto">
          <a:xfrm>
            <a:off x="6000760" y="4214818"/>
            <a:ext cx="2446013" cy="2500330"/>
          </a:xfrm>
          <a:prstGeom prst="rect">
            <a:avLst/>
          </a:prstGeom>
          <a:noFill/>
        </p:spPr>
      </p:pic>
      <p:pic>
        <p:nvPicPr>
          <p:cNvPr id="1034" name="Picture 10" descr="C:\Users\2222\Desktop\лето 2025\19.09\5372868852117010109_121.jpg"/>
          <p:cNvPicPr>
            <a:picLocks noChangeAspect="1" noChangeArrowheads="1"/>
          </p:cNvPicPr>
          <p:nvPr/>
        </p:nvPicPr>
        <p:blipFill>
          <a:blip r:embed="rId4"/>
          <a:srcRect/>
          <a:stretch>
            <a:fillRect/>
          </a:stretch>
        </p:blipFill>
        <p:spPr bwMode="auto">
          <a:xfrm>
            <a:off x="6215074" y="1714488"/>
            <a:ext cx="2595486" cy="2500330"/>
          </a:xfrm>
          <a:prstGeom prst="rect">
            <a:avLst/>
          </a:prstGeom>
          <a:noFill/>
        </p:spPr>
      </p:pic>
      <p:pic>
        <p:nvPicPr>
          <p:cNvPr id="1035" name="Picture 11" descr="C:\Users\2222\Desktop\лето 2025\19.09\5372868852117010108_121.jpg"/>
          <p:cNvPicPr>
            <a:picLocks noChangeAspect="1" noChangeArrowheads="1"/>
          </p:cNvPicPr>
          <p:nvPr/>
        </p:nvPicPr>
        <p:blipFill>
          <a:blip r:embed="rId5" cstate="print"/>
          <a:srcRect/>
          <a:stretch>
            <a:fillRect/>
          </a:stretch>
        </p:blipFill>
        <p:spPr bwMode="auto">
          <a:xfrm>
            <a:off x="857224" y="4214818"/>
            <a:ext cx="2505352" cy="2514563"/>
          </a:xfrm>
          <a:prstGeom prst="rect">
            <a:avLst/>
          </a:prstGeom>
          <a:noFill/>
        </p:spPr>
      </p:pic>
      <p:pic>
        <p:nvPicPr>
          <p:cNvPr id="1036" name="Picture 12" descr="C:\Users\2222\Desktop\лето 2025\19.09\5372868852117010107_121.jpg"/>
          <p:cNvPicPr>
            <a:picLocks noChangeAspect="1" noChangeArrowheads="1"/>
          </p:cNvPicPr>
          <p:nvPr/>
        </p:nvPicPr>
        <p:blipFill>
          <a:blip r:embed="rId6"/>
          <a:srcRect/>
          <a:stretch>
            <a:fillRect/>
          </a:stretch>
        </p:blipFill>
        <p:spPr bwMode="auto">
          <a:xfrm>
            <a:off x="3428992" y="1785926"/>
            <a:ext cx="2395551" cy="3397250"/>
          </a:xfrm>
          <a:prstGeom prst="rect">
            <a:avLst/>
          </a:prstGeom>
          <a:noFill/>
        </p:spPr>
      </p:pic>
      <p:sp>
        <p:nvSpPr>
          <p:cNvPr id="13" name="Прямоугольник 12"/>
          <p:cNvSpPr/>
          <p:nvPr/>
        </p:nvSpPr>
        <p:spPr>
          <a:xfrm>
            <a:off x="3643306" y="5226784"/>
            <a:ext cx="1928826" cy="1631216"/>
          </a:xfrm>
          <a:prstGeom prst="rect">
            <a:avLst/>
          </a:prstGeom>
        </p:spPr>
        <p:txBody>
          <a:bodyPr wrap="square">
            <a:spAutoFit/>
          </a:bodyPr>
          <a:lstStyle/>
          <a:p>
            <a:pPr algn="ctr"/>
            <a:r>
              <a:rPr kumimoji="0" lang="ru-RU"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Удивляюсь, </a:t>
            </a:r>
            <a:r>
              <a:rPr kumimoji="0" lang="ru-RU" sz="2000" b="1" i="0" u="none" strike="noStrike" cap="none" normalizeH="0" baseline="0" dirty="0" smtClean="0">
                <a:ln>
                  <a:noFill/>
                </a:ln>
                <a:effectLst/>
                <a:latin typeface="Arial" pitchFamily="34" charset="0"/>
                <a:ea typeface="Times New Roman" pitchFamily="18" charset="0"/>
                <a:cs typeface="Arial" pitchFamily="34" charset="0"/>
              </a:rPr>
              <a:t>злюсь</a:t>
            </a:r>
            <a:r>
              <a:rPr kumimoji="0" lang="ru-RU"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2000"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боюсь</a:t>
            </a:r>
            <a:r>
              <a:rPr kumimoji="0" lang="ru-RU"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lang="ru-RU" sz="2000" b="1" dirty="0" smtClean="0">
                <a:solidFill>
                  <a:schemeClr val="accent6">
                    <a:lumMod val="50000"/>
                  </a:schemeClr>
                </a:solidFill>
                <a:latin typeface="Arial" pitchFamily="34" charset="0"/>
                <a:ea typeface="Times New Roman" pitchFamily="18" charset="0"/>
                <a:cs typeface="Arial" pitchFamily="34" charset="0"/>
              </a:rPr>
              <a:t>х</a:t>
            </a:r>
            <a:r>
              <a:rPr kumimoji="0" lang="ru-RU" sz="2000" b="1" i="0" u="none" strike="noStrike" cap="none" normalizeH="0" baseline="0" dirty="0" smtClean="0">
                <a:ln>
                  <a:noFill/>
                </a:ln>
                <a:solidFill>
                  <a:schemeClr val="accent6">
                    <a:lumMod val="50000"/>
                  </a:schemeClr>
                </a:solidFill>
                <a:effectLst/>
                <a:latin typeface="Arial" pitchFamily="34" charset="0"/>
                <a:ea typeface="Times New Roman" pitchFamily="18" charset="0"/>
                <a:cs typeface="Arial" pitchFamily="34" charset="0"/>
              </a:rPr>
              <a:t>вастаюсь</a:t>
            </a:r>
            <a:r>
              <a:rPr kumimoji="0" lang="ru-RU"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и </a:t>
            </a:r>
            <a:r>
              <a:rPr kumimoji="0" lang="ru-RU" sz="2000" b="1" i="0" u="none" strike="noStrike" cap="none" normalizeH="0" baseline="0" dirty="0" smtClean="0">
                <a:ln>
                  <a:noFill/>
                </a:ln>
                <a:solidFill>
                  <a:srgbClr val="FFC000"/>
                </a:solidFill>
                <a:effectLst/>
                <a:latin typeface="Arial" pitchFamily="34" charset="0"/>
                <a:ea typeface="Times New Roman" pitchFamily="18" charset="0"/>
                <a:cs typeface="Arial" pitchFamily="34" charset="0"/>
              </a:rPr>
              <a:t>радуюсь…</a:t>
            </a:r>
            <a:endParaRPr lang="ru-RU"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61950" algn="just" defTabSz="914400" rtl="0" eaLnBrk="1" fontAlgn="base" latinLnBrk="0" hangingPunct="1">
              <a:lnSpc>
                <a:spcPct val="100000"/>
              </a:lnSpc>
              <a:spcBef>
                <a:spcPct val="0"/>
              </a:spcBef>
              <a:spcAft>
                <a:spcPct val="0"/>
              </a:spcAft>
              <a:buClrTx/>
              <a:buSzTx/>
              <a:buFontTx/>
              <a:buNone/>
              <a:tabLst/>
            </a:pPr>
            <a:r>
              <a:rPr lang="ru-RU" sz="2000" b="1" i="1" dirty="0">
                <a:latin typeface="Times New Roman" pitchFamily="18" charset="0"/>
                <a:ea typeface="Times New Roman" pitchFamily="18" charset="0"/>
                <a:cs typeface="Times New Roman" pitchFamily="18" charset="0"/>
              </a:rPr>
              <a:t>З</a:t>
            </a:r>
            <a:r>
              <a:rPr kumimoji="0" lang="ru-RU"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адачи программы </a:t>
            </a:r>
            <a:r>
              <a:rPr kumimoji="0" lang="ru-RU"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научить детей понимать собственное эмоциональное состояние, выражать свои чувства и распознавать чувства других людей через мимику, жесты, выразительные движения, интонации.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5608" name="Picture 8" descr="C:\Users\2222\Desktop\лето 2025\19.09\5372868852117010098_121.jpg"/>
          <p:cNvPicPr>
            <a:picLocks noChangeAspect="1" noChangeArrowheads="1"/>
          </p:cNvPicPr>
          <p:nvPr/>
        </p:nvPicPr>
        <p:blipFill>
          <a:blip r:embed="rId2"/>
          <a:srcRect/>
          <a:stretch>
            <a:fillRect/>
          </a:stretch>
        </p:blipFill>
        <p:spPr bwMode="auto">
          <a:xfrm>
            <a:off x="142845" y="1142984"/>
            <a:ext cx="2548076" cy="2608825"/>
          </a:xfrm>
          <a:prstGeom prst="rect">
            <a:avLst/>
          </a:prstGeom>
          <a:noFill/>
          <a:ln w="76200">
            <a:solidFill>
              <a:srgbClr val="00B0F0"/>
            </a:solidFill>
          </a:ln>
        </p:spPr>
      </p:pic>
      <p:pic>
        <p:nvPicPr>
          <p:cNvPr id="25609" name="Picture 9" descr="C:\Users\2222\Desktop\лето 2025\19.09\5372868852117010103_121.jpg"/>
          <p:cNvPicPr>
            <a:picLocks noChangeAspect="1" noChangeArrowheads="1"/>
          </p:cNvPicPr>
          <p:nvPr/>
        </p:nvPicPr>
        <p:blipFill>
          <a:blip r:embed="rId3"/>
          <a:srcRect/>
          <a:stretch>
            <a:fillRect/>
          </a:stretch>
        </p:blipFill>
        <p:spPr bwMode="auto">
          <a:xfrm>
            <a:off x="6357950" y="4000504"/>
            <a:ext cx="2503490" cy="2691060"/>
          </a:xfrm>
          <a:prstGeom prst="rect">
            <a:avLst/>
          </a:prstGeom>
          <a:noFill/>
          <a:ln w="76200">
            <a:solidFill>
              <a:srgbClr val="FFC000"/>
            </a:solidFill>
          </a:ln>
        </p:spPr>
      </p:pic>
      <p:pic>
        <p:nvPicPr>
          <p:cNvPr id="25610" name="Picture 10" descr="C:\Users\2222\Desktop\лето 2025\19.09\5372868852117010102_121.jpg"/>
          <p:cNvPicPr>
            <a:picLocks noChangeAspect="1" noChangeArrowheads="1"/>
          </p:cNvPicPr>
          <p:nvPr/>
        </p:nvPicPr>
        <p:blipFill>
          <a:blip r:embed="rId4"/>
          <a:srcRect/>
          <a:stretch>
            <a:fillRect/>
          </a:stretch>
        </p:blipFill>
        <p:spPr bwMode="auto">
          <a:xfrm>
            <a:off x="6357950" y="1071546"/>
            <a:ext cx="2626021" cy="2698914"/>
          </a:xfrm>
          <a:prstGeom prst="rect">
            <a:avLst/>
          </a:prstGeom>
          <a:noFill/>
          <a:ln w="76200">
            <a:solidFill>
              <a:srgbClr val="0070C0"/>
            </a:solidFill>
          </a:ln>
        </p:spPr>
      </p:pic>
      <p:pic>
        <p:nvPicPr>
          <p:cNvPr id="25611" name="Picture 11" descr="C:\Users\2222\Desktop\лето 2025\19.09\5372868852117010101_121.jpg"/>
          <p:cNvPicPr>
            <a:picLocks noChangeAspect="1" noChangeArrowheads="1"/>
          </p:cNvPicPr>
          <p:nvPr/>
        </p:nvPicPr>
        <p:blipFill>
          <a:blip r:embed="rId5"/>
          <a:srcRect/>
          <a:stretch>
            <a:fillRect/>
          </a:stretch>
        </p:blipFill>
        <p:spPr bwMode="auto">
          <a:xfrm>
            <a:off x="142844" y="4000504"/>
            <a:ext cx="2663494" cy="2680378"/>
          </a:xfrm>
          <a:prstGeom prst="rect">
            <a:avLst/>
          </a:prstGeom>
          <a:noFill/>
          <a:ln w="76200">
            <a:solidFill>
              <a:srgbClr val="C00000"/>
            </a:solidFill>
          </a:ln>
        </p:spPr>
      </p:pic>
      <p:pic>
        <p:nvPicPr>
          <p:cNvPr id="25612" name="Picture 12" descr="C:\Users\2222\Desktop\лето 2025\19.09\5372868852117010100_121.jpg"/>
          <p:cNvPicPr>
            <a:picLocks noChangeAspect="1" noChangeArrowheads="1"/>
          </p:cNvPicPr>
          <p:nvPr/>
        </p:nvPicPr>
        <p:blipFill>
          <a:blip r:embed="rId6"/>
          <a:srcRect/>
          <a:stretch>
            <a:fillRect/>
          </a:stretch>
        </p:blipFill>
        <p:spPr bwMode="auto">
          <a:xfrm>
            <a:off x="3000364" y="1071546"/>
            <a:ext cx="2965147" cy="2698747"/>
          </a:xfrm>
          <a:prstGeom prst="rect">
            <a:avLst/>
          </a:prstGeom>
          <a:noFill/>
          <a:ln w="76200">
            <a:solidFill>
              <a:srgbClr val="7030A0"/>
            </a:solidFill>
          </a:ln>
        </p:spPr>
      </p:pic>
      <p:pic>
        <p:nvPicPr>
          <p:cNvPr id="25613" name="Picture 13" descr="C:\Users\2222\Desktop\лето 2025\19.09\5372868852117010099_121.jpg"/>
          <p:cNvPicPr>
            <a:picLocks noChangeAspect="1" noChangeArrowheads="1"/>
          </p:cNvPicPr>
          <p:nvPr/>
        </p:nvPicPr>
        <p:blipFill>
          <a:blip r:embed="rId7"/>
          <a:srcRect/>
          <a:stretch>
            <a:fillRect/>
          </a:stretch>
        </p:blipFill>
        <p:spPr bwMode="auto">
          <a:xfrm>
            <a:off x="3143240" y="4000504"/>
            <a:ext cx="2787624" cy="2718025"/>
          </a:xfrm>
          <a:prstGeom prst="rect">
            <a:avLst/>
          </a:prstGeom>
          <a:noFill/>
          <a:ln w="76200">
            <a:solidFill>
              <a:srgbClr val="00B050"/>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Кроме того, входе работы дети опосредованно знакомятся с навыками релаксации и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саморегуляции</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что создает условия для формирования у них способности управлять своим эмоциональным состоянием.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6626" name="Picture 2" descr="C:\Users\2222\Desktop\лето 2025\19.09\5372868852117009979_121.jpg"/>
          <p:cNvPicPr>
            <a:picLocks noChangeAspect="1" noChangeArrowheads="1"/>
          </p:cNvPicPr>
          <p:nvPr/>
        </p:nvPicPr>
        <p:blipFill>
          <a:blip r:embed="rId2"/>
          <a:srcRect/>
          <a:stretch>
            <a:fillRect/>
          </a:stretch>
        </p:blipFill>
        <p:spPr bwMode="auto">
          <a:xfrm>
            <a:off x="1500166" y="1000108"/>
            <a:ext cx="6472768" cy="4854576"/>
          </a:xfrm>
          <a:prstGeom prst="rect">
            <a:avLst/>
          </a:prstGeom>
          <a:noFill/>
          <a:ln w="76200">
            <a:solidFill>
              <a:srgbClr val="FFC000"/>
            </a:solidFill>
          </a:ln>
        </p:spPr>
      </p:pic>
      <p:sp>
        <p:nvSpPr>
          <p:cNvPr id="6" name="Прямоугольник 5"/>
          <p:cNvSpPr/>
          <p:nvPr/>
        </p:nvSpPr>
        <p:spPr>
          <a:xfrm>
            <a:off x="0" y="5934670"/>
            <a:ext cx="9144000" cy="923330"/>
          </a:xfrm>
          <a:prstGeom prst="rect">
            <a:avLst/>
          </a:prstGeom>
        </p:spPr>
        <p:txBody>
          <a:bodyPr wrap="square">
            <a:spAutoFit/>
          </a:bodyPr>
          <a:lstStyle/>
          <a:p>
            <a:pPr algn="ct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Обсуждение и"проживание"ситуаций, вызывающих разнообразные чувства, повышают эмоциональную устойчивость ребенка, что помогает ему легче переносить аналогичные, но более мощные воздействия.</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3143248"/>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4013"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Поскольку эмоции заразительны, коллективное сопереживание усиливает их и позволяет получить более яркий опыт проживания эмоциональных ситуаций.</a:t>
            </a:r>
            <a:endParaRPr kumimoji="0" lang="ru-RU" b="1"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27651" name="Picture 3" descr="C:\Users\2222\Desktop\лето 2025\19.09\5372868852117009989_121.jpg"/>
          <p:cNvPicPr>
            <a:picLocks noChangeAspect="1" noChangeArrowheads="1"/>
          </p:cNvPicPr>
          <p:nvPr/>
        </p:nvPicPr>
        <p:blipFill>
          <a:blip r:embed="rId2"/>
          <a:srcRect/>
          <a:stretch>
            <a:fillRect/>
          </a:stretch>
        </p:blipFill>
        <p:spPr bwMode="auto">
          <a:xfrm>
            <a:off x="3286116" y="142852"/>
            <a:ext cx="2466971" cy="2943983"/>
          </a:xfrm>
          <a:prstGeom prst="rect">
            <a:avLst/>
          </a:prstGeom>
          <a:noFill/>
          <a:ln w="57150">
            <a:solidFill>
              <a:srgbClr val="FFC000"/>
            </a:solidFill>
          </a:ln>
        </p:spPr>
      </p:pic>
      <p:pic>
        <p:nvPicPr>
          <p:cNvPr id="27652" name="Picture 4" descr="C:\Users\2222\Desktop\лето 2025\19.09\5372868852117009991_121.jpg"/>
          <p:cNvPicPr>
            <a:picLocks noChangeAspect="1" noChangeArrowheads="1"/>
          </p:cNvPicPr>
          <p:nvPr/>
        </p:nvPicPr>
        <p:blipFill>
          <a:blip r:embed="rId3"/>
          <a:srcRect/>
          <a:stretch>
            <a:fillRect/>
          </a:stretch>
        </p:blipFill>
        <p:spPr bwMode="auto">
          <a:xfrm>
            <a:off x="2285984" y="4071942"/>
            <a:ext cx="4355254" cy="2428892"/>
          </a:xfrm>
          <a:prstGeom prst="rect">
            <a:avLst/>
          </a:prstGeom>
          <a:noFill/>
          <a:ln w="57150">
            <a:solidFill>
              <a:srgbClr val="FFC000"/>
            </a:solidFill>
          </a:ln>
        </p:spPr>
      </p:pic>
      <p:pic>
        <p:nvPicPr>
          <p:cNvPr id="27653" name="Picture 5" descr="C:\Users\2222\Desktop\лето 2025\19.09\5372868852117009978_121.jpg"/>
          <p:cNvPicPr>
            <a:picLocks noChangeAspect="1" noChangeArrowheads="1"/>
          </p:cNvPicPr>
          <p:nvPr/>
        </p:nvPicPr>
        <p:blipFill>
          <a:blip r:embed="rId4"/>
          <a:srcRect/>
          <a:stretch>
            <a:fillRect/>
          </a:stretch>
        </p:blipFill>
        <p:spPr bwMode="auto">
          <a:xfrm>
            <a:off x="0" y="357166"/>
            <a:ext cx="3179533" cy="2461333"/>
          </a:xfrm>
          <a:prstGeom prst="rect">
            <a:avLst/>
          </a:prstGeom>
          <a:noFill/>
          <a:ln w="57150">
            <a:solidFill>
              <a:srgbClr val="FFC000"/>
            </a:solidFill>
          </a:ln>
        </p:spPr>
      </p:pic>
      <p:pic>
        <p:nvPicPr>
          <p:cNvPr id="27654" name="Picture 6" descr="C:\Users\2222\Desktop\лето 2025\19.09\5372868852117009984_121.jpg"/>
          <p:cNvPicPr>
            <a:picLocks noChangeAspect="1" noChangeArrowheads="1"/>
          </p:cNvPicPr>
          <p:nvPr/>
        </p:nvPicPr>
        <p:blipFill>
          <a:blip r:embed="rId5"/>
          <a:srcRect/>
          <a:stretch>
            <a:fillRect/>
          </a:stretch>
        </p:blipFill>
        <p:spPr bwMode="auto">
          <a:xfrm>
            <a:off x="5857884" y="357166"/>
            <a:ext cx="3071834" cy="2547984"/>
          </a:xfrm>
          <a:prstGeom prst="rect">
            <a:avLst/>
          </a:prstGeom>
          <a:noFill/>
          <a:ln w="57150">
            <a:solidFill>
              <a:srgbClr val="FFC000"/>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avatars.mds.yandex.net/i?id=1ce475f52afec957d88024d12c608ea626cad7f3-5887817-images-thumbs&amp;n=13"/>
          <p:cNvPicPr>
            <a:picLocks noChangeAspect="1" noChangeArrowheads="1"/>
          </p:cNvPicPr>
          <p:nvPr/>
        </p:nvPicPr>
        <p:blipFill>
          <a:blip r:embed="rId2"/>
          <a:srcRect/>
          <a:stretch>
            <a:fillRect/>
          </a:stretch>
        </p:blipFill>
        <p:spPr bwMode="auto">
          <a:xfrm>
            <a:off x="-1" y="642918"/>
            <a:ext cx="9110319" cy="5143536"/>
          </a:xfrm>
          <a:prstGeom prst="rect">
            <a:avLst/>
          </a:prstGeom>
          <a:noFill/>
        </p:spPr>
      </p:pic>
      <p:pic>
        <p:nvPicPr>
          <p:cNvPr id="7172" name="Picture 4" descr="C:\Users\2222\Desktop\лето 2025\19.09\петя.jpg"/>
          <p:cNvPicPr>
            <a:picLocks noChangeAspect="1" noChangeArrowheads="1"/>
          </p:cNvPicPr>
          <p:nvPr/>
        </p:nvPicPr>
        <p:blipFill>
          <a:blip r:embed="rId3"/>
          <a:srcRect/>
          <a:stretch>
            <a:fillRect/>
          </a:stretch>
        </p:blipFill>
        <p:spPr bwMode="auto">
          <a:xfrm>
            <a:off x="2928926" y="1928802"/>
            <a:ext cx="3500462" cy="4929198"/>
          </a:xfrm>
          <a:prstGeom prst="rect">
            <a:avLst/>
          </a:prstGeom>
          <a:noFill/>
        </p:spPr>
      </p:pic>
      <p:sp>
        <p:nvSpPr>
          <p:cNvPr id="5" name="Прямоугольник 4"/>
          <p:cNvSpPr/>
          <p:nvPr/>
        </p:nvSpPr>
        <p:spPr>
          <a:xfrm>
            <a:off x="714348" y="0"/>
            <a:ext cx="7502823" cy="584775"/>
          </a:xfrm>
          <a:prstGeom prst="rect">
            <a:avLst/>
          </a:prstGeom>
        </p:spPr>
        <p:txBody>
          <a:bodyPr wrap="none">
            <a:spAutoFit/>
          </a:bodyPr>
          <a:lstStyle/>
          <a:p>
            <a:r>
              <a:rPr lang="ru-RU" sz="3200" b="1" i="1" u="sng" dirty="0" smtClean="0">
                <a:solidFill>
                  <a:srgbClr val="002060"/>
                </a:solidFill>
                <a:latin typeface="Times New Roman" pitchFamily="18" charset="0"/>
                <a:cs typeface="Times New Roman" pitchFamily="18" charset="0"/>
              </a:rPr>
              <a:t>«</a:t>
            </a:r>
            <a:r>
              <a:rPr lang="ru-RU" sz="3200" b="1" i="1" u="sng" dirty="0" smtClean="0">
                <a:solidFill>
                  <a:srgbClr val="002060"/>
                </a:solidFill>
                <a:latin typeface="Times New Roman" pitchFamily="18" charset="0"/>
                <a:cs typeface="Times New Roman" pitchFamily="18" charset="0"/>
              </a:rPr>
              <a:t>Здравствуй я сам!» </a:t>
            </a:r>
            <a:r>
              <a:rPr lang="ru-RU" sz="3200" b="1" i="1" dirty="0" smtClean="0">
                <a:solidFill>
                  <a:srgbClr val="002060"/>
                </a:solidFill>
                <a:latin typeface="Times New Roman" pitchFamily="18" charset="0"/>
                <a:cs typeface="Times New Roman" pitchFamily="18" charset="0"/>
              </a:rPr>
              <a:t> Для детей 3-7 лет</a:t>
            </a:r>
            <a:endParaRPr lang="ru-RU" sz="3200" b="1" i="1" dirty="0" smtClean="0">
              <a:solidFill>
                <a:srgbClr val="00206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pic>
        <p:nvPicPr>
          <p:cNvPr id="23554" name="Picture 2" descr="Picture background"/>
          <p:cNvPicPr>
            <a:picLocks noChangeAspect="1" noChangeArrowheads="1"/>
          </p:cNvPicPr>
          <p:nvPr/>
        </p:nvPicPr>
        <p:blipFill>
          <a:blip r:embed="rId2"/>
          <a:srcRect/>
          <a:stretch>
            <a:fillRect/>
          </a:stretch>
        </p:blipFill>
        <p:spPr bwMode="auto">
          <a:xfrm>
            <a:off x="0" y="500042"/>
            <a:ext cx="9144000" cy="5753103"/>
          </a:xfrm>
          <a:prstGeom prst="rect">
            <a:avLst/>
          </a:prstGeom>
          <a:noFill/>
        </p:spPr>
      </p:pic>
      <p:pic>
        <p:nvPicPr>
          <p:cNvPr id="5" name="Picture 2" descr="Picture background"/>
          <p:cNvPicPr>
            <a:picLocks noChangeAspect="1" noChangeArrowheads="1"/>
          </p:cNvPicPr>
          <p:nvPr/>
        </p:nvPicPr>
        <p:blipFill>
          <a:blip r:embed="rId3"/>
          <a:srcRect/>
          <a:stretch>
            <a:fillRect/>
          </a:stretch>
        </p:blipFill>
        <p:spPr bwMode="auto">
          <a:xfrm>
            <a:off x="4143372" y="2643183"/>
            <a:ext cx="4286280" cy="4214818"/>
          </a:xfrm>
          <a:prstGeom prst="rect">
            <a:avLst/>
          </a:prstGeom>
          <a:noFill/>
        </p:spPr>
      </p:pic>
      <p:cxnSp>
        <p:nvCxnSpPr>
          <p:cNvPr id="7" name="Прямая соединительная линия 6"/>
          <p:cNvCxnSpPr/>
          <p:nvPr/>
        </p:nvCxnSpPr>
        <p:spPr>
          <a:xfrm>
            <a:off x="0" y="0"/>
            <a:ext cx="9144000" cy="1588"/>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5400000">
            <a:off x="5715000" y="3429000"/>
            <a:ext cx="6858000" cy="1588"/>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rot="5400000">
            <a:off x="-3429000" y="3429000"/>
            <a:ext cx="6858000" cy="1588"/>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0" y="6858000"/>
            <a:ext cx="9144000" cy="1588"/>
          </a:xfrm>
          <a:prstGeom prst="line">
            <a:avLst/>
          </a:prstGeom>
          <a:ln w="76200">
            <a:solidFill>
              <a:srgbClr val="92D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923330"/>
          </a:xfrm>
          <a:prstGeom prst="rect">
            <a:avLst/>
          </a:prstGeom>
        </p:spPr>
        <p:txBody>
          <a:bodyPr wrap="square">
            <a:spAutoFit/>
          </a:bodyPr>
          <a:lstStyle/>
          <a:p>
            <a:pPr algn="ctr"/>
            <a:r>
              <a:rPr lang="ru-RU" dirty="0">
                <a:solidFill>
                  <a:srgbClr val="002060"/>
                </a:solidFill>
                <a:latin typeface="Times New Roman" pitchFamily="18" charset="0"/>
                <a:cs typeface="Times New Roman" pitchFamily="18" charset="0"/>
              </a:rPr>
              <a:t>Цель программы: раз­витие восприятия, телесных ощущений, двигательной координации детей, умения осознавать и контролиро­вать свои переживания, понимать собственное эмоци­ональное состояние.</a:t>
            </a:r>
          </a:p>
        </p:txBody>
      </p:sp>
      <p:pic>
        <p:nvPicPr>
          <p:cNvPr id="30722" name="Picture 2" descr="C:\Users\2222\Desktop\лето 2025\19.09\IMG-20250920-WA0007.jpg"/>
          <p:cNvPicPr>
            <a:picLocks noChangeAspect="1" noChangeArrowheads="1"/>
          </p:cNvPicPr>
          <p:nvPr/>
        </p:nvPicPr>
        <p:blipFill>
          <a:blip r:embed="rId2"/>
          <a:srcRect/>
          <a:stretch>
            <a:fillRect/>
          </a:stretch>
        </p:blipFill>
        <p:spPr bwMode="auto">
          <a:xfrm>
            <a:off x="1714480" y="928670"/>
            <a:ext cx="5672126" cy="5760753"/>
          </a:xfrm>
          <a:prstGeom prst="rect">
            <a:avLst/>
          </a:prstGeom>
          <a:noFill/>
          <a:ln w="76200">
            <a:solidFill>
              <a:srgbClr val="92D050"/>
            </a:solidFill>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318</Words>
  <Application>Microsoft Office PowerPoint</Application>
  <PresentationFormat>Экран (4:3)</PresentationFormat>
  <Paragraphs>19</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2222</dc:creator>
  <cp:lastModifiedBy>2222</cp:lastModifiedBy>
  <cp:revision>34</cp:revision>
  <dcterms:created xsi:type="dcterms:W3CDTF">2025-09-23T07:44:13Z</dcterms:created>
  <dcterms:modified xsi:type="dcterms:W3CDTF">2025-09-23T13:18:48Z</dcterms:modified>
</cp:coreProperties>
</file>